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79" r:id="rId27"/>
    <p:sldId id="280"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2" autoAdjust="0"/>
    <p:restoredTop sz="63426" autoAdjust="0"/>
  </p:normalViewPr>
  <p:slideViewPr>
    <p:cSldViewPr snapToGrid="0">
      <p:cViewPr varScale="1">
        <p:scale>
          <a:sx n="91" d="100"/>
          <a:sy n="91" d="100"/>
        </p:scale>
        <p:origin x="22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3461418"/>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260874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62230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lv-LV" sz="2400" b="1" i="0" u="none" strike="noStrike" dirty="0">
                <a:effectLst/>
                <a:latin typeface="+mn-lt"/>
                <a:ea typeface="+mn-ea"/>
                <a:cs typeface="+mn-cs"/>
                <a:sym typeface="Arial"/>
              </a:rPr>
              <a:t>Par EPA un DHA lietošana</a:t>
            </a:r>
            <a:r>
              <a:rPr lang="lv-LV" sz="2400" b="1" i="0" u="none" strike="noStrike" baseline="0" dirty="0">
                <a:effectLst/>
                <a:latin typeface="+mn-lt"/>
                <a:ea typeface="+mn-ea"/>
                <a:cs typeface="+mn-cs"/>
                <a:sym typeface="Arial"/>
              </a:rPr>
              <a:t>s normām</a:t>
            </a:r>
            <a:r>
              <a:rPr lang="ru-RU" sz="2400" b="1" i="0" u="none" strike="noStrike" dirty="0">
                <a:effectLst/>
                <a:latin typeface="+mn-lt"/>
                <a:ea typeface="+mn-ea"/>
                <a:cs typeface="+mn-cs"/>
                <a:sym typeface="Arial"/>
              </a:rPr>
              <a:t>  </a:t>
            </a:r>
            <a:endParaRPr lang="ru-RU" dirty="0">
              <a:effectLst/>
            </a:endParaRPr>
          </a:p>
          <a:p>
            <a:pPr rtl="0"/>
            <a:r>
              <a:rPr lang="lv-LV" sz="2400" dirty="0"/>
              <a:t>Vairākas ekspertu grupas un starptautiskas organizācijas ir noteikušas rekomendācijas par EPA + DHA ikdienas devu, kas parasti variējas</a:t>
            </a:r>
            <a:r>
              <a:rPr lang="lv-LV" sz="2400" baseline="0" dirty="0"/>
              <a:t> šādās robežās</a:t>
            </a:r>
            <a:r>
              <a:rPr lang="lv-LV" sz="2400" dirty="0"/>
              <a:t>: </a:t>
            </a:r>
          </a:p>
          <a:p>
            <a:pPr marL="342900" indent="-342900" rtl="0">
              <a:buFont typeface="Arial" panose="020B0604020202020204" pitchFamily="34" charset="0"/>
              <a:buChar char="•"/>
            </a:pPr>
            <a:r>
              <a:rPr lang="lv-LV" sz="2400" dirty="0"/>
              <a:t>no 250 mg / dienā līdz 500 mg / dienā vispārējai veselībai, </a:t>
            </a:r>
          </a:p>
          <a:p>
            <a:pPr marL="342900" indent="-342900" rtl="0">
              <a:buFont typeface="Arial" panose="020B0604020202020204" pitchFamily="34" charset="0"/>
              <a:buChar char="•"/>
            </a:pPr>
            <a:r>
              <a:rPr lang="lv-LV" sz="2400" dirty="0"/>
              <a:t>no 500 mg/dienā līdz ≥ 1000 mg/dienā sirds veselībai.</a:t>
            </a:r>
          </a:p>
        </p:txBody>
      </p:sp>
    </p:spTree>
    <p:extLst>
      <p:ext uri="{BB962C8B-B14F-4D97-AF65-F5344CB8AC3E}">
        <p14:creationId xmlns:p14="http://schemas.microsoft.com/office/powerpoint/2010/main" val="137927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200923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530474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420277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323172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171542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312471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1235661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59781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rtl="0"/>
            <a:r>
              <a:rPr lang="lv-LV" sz="2800" b="1" i="0" u="none" strike="noStrike" dirty="0">
                <a:effectLst/>
                <a:latin typeface="+mn-lt"/>
                <a:ea typeface="+mn-ea"/>
                <a:cs typeface="+mn-cs"/>
                <a:sym typeface="Arial"/>
              </a:rPr>
              <a:t>Sīkāk</a:t>
            </a:r>
            <a:r>
              <a:rPr lang="lv-LV" sz="2800" b="1" i="0" u="none" strike="noStrike" baseline="0" dirty="0">
                <a:effectLst/>
                <a:latin typeface="+mn-lt"/>
                <a:ea typeface="+mn-ea"/>
                <a:cs typeface="+mn-cs"/>
                <a:sym typeface="Arial"/>
              </a:rPr>
              <a:t> par taukskābēm</a:t>
            </a:r>
            <a:r>
              <a:rPr lang="ru-RU" sz="2800" b="1" i="0" u="none" strike="noStrike" dirty="0">
                <a:effectLst/>
                <a:latin typeface="+mn-lt"/>
                <a:ea typeface="+mn-ea"/>
                <a:cs typeface="+mn-cs"/>
                <a:sym typeface="Arial"/>
              </a:rPr>
              <a:t> </a:t>
            </a:r>
            <a:endParaRPr lang="ru-RU" dirty="0">
              <a:effectLst/>
            </a:endParaRPr>
          </a:p>
          <a:p>
            <a:br>
              <a:rPr lang="ru-RU" dirty="0"/>
            </a:br>
            <a:r>
              <a:rPr lang="lv-LV" b="1" dirty="0"/>
              <a:t>Taukskābes</a:t>
            </a:r>
            <a:r>
              <a:rPr lang="lv-LV" baseline="0" dirty="0"/>
              <a:t> </a:t>
            </a:r>
            <a:r>
              <a:rPr lang="ru-RU" sz="2800" b="0" i="0" u="none" strike="noStrike" dirty="0">
                <a:effectLst/>
                <a:latin typeface="+mn-lt"/>
                <a:ea typeface="+mn-ea"/>
                <a:cs typeface="+mn-cs"/>
                <a:sym typeface="Arial"/>
              </a:rPr>
              <a:t>– </a:t>
            </a:r>
            <a:r>
              <a:rPr lang="lv-LV" sz="2800" dirty="0"/>
              <a:t>organiskas lineāras ogļūdeņraža molekulas, kas organismos atrodas kompleksu savienojumu veidā. </a:t>
            </a:r>
          </a:p>
          <a:p>
            <a:endParaRPr lang="lv-LV" sz="2800" dirty="0"/>
          </a:p>
          <a:p>
            <a:r>
              <a:rPr lang="lv-LV" sz="2800" dirty="0"/>
              <a:t>Taukskābēm ir atšķirīgs ūdeņraža atomu skaits, kas ietekmē to formu. Atkarībā no tā taukskābes iedala divās lielās grupās: </a:t>
            </a:r>
          </a:p>
          <a:p>
            <a:r>
              <a:rPr lang="lv-LV" sz="2800" dirty="0"/>
              <a:t>1. </a:t>
            </a:r>
            <a:r>
              <a:rPr lang="lv-LV" sz="2800" b="1" dirty="0"/>
              <a:t>piesātinātās taukskābes </a:t>
            </a:r>
            <a:r>
              <a:rPr lang="lv-LV" sz="2800" dirty="0"/>
              <a:t>(tām ir taisna molekulas forma, jo tās satur maksimāli iespējamo ūdeņraža atomu skaitu), </a:t>
            </a:r>
          </a:p>
          <a:p>
            <a:r>
              <a:rPr lang="lv-LV" sz="2800" dirty="0"/>
              <a:t>2. </a:t>
            </a:r>
            <a:r>
              <a:rPr lang="lv-LV" sz="2800" b="1" dirty="0" err="1"/>
              <a:t>NEpiesātinātās</a:t>
            </a:r>
            <a:r>
              <a:rPr lang="lv-LV" sz="2800" b="1" dirty="0"/>
              <a:t> taukskābes </a:t>
            </a:r>
            <a:r>
              <a:rPr lang="lv-LV" sz="2800" dirty="0"/>
              <a:t>(tām ir izliekta molekula ar pārtraukumu vietā, kur nav pietiekami daudz ūdeņraža atomu). </a:t>
            </a:r>
          </a:p>
          <a:p>
            <a:endParaRPr lang="lv-LV" sz="2800" dirty="0"/>
          </a:p>
          <a:p>
            <a:r>
              <a:rPr lang="lv-LV" sz="2800" u="sng" dirty="0"/>
              <a:t>Ja molekulas formā ir vairāk nekā viens šāds pārtraukums</a:t>
            </a:r>
            <a:r>
              <a:rPr lang="lv-LV" sz="2800" dirty="0"/>
              <a:t>, tad skābes tiks sauktas par </a:t>
            </a:r>
            <a:r>
              <a:rPr lang="lv-LV" sz="2800" dirty="0" err="1"/>
              <a:t>polinepiesātinātajām</a:t>
            </a:r>
            <a:r>
              <a:rPr lang="lv-LV" sz="2800" dirty="0"/>
              <a:t>. </a:t>
            </a:r>
          </a:p>
          <a:p>
            <a:endParaRPr lang="lv-LV" sz="2800" dirty="0"/>
          </a:p>
          <a:p>
            <a:r>
              <a:rPr lang="lv-LV" sz="2800" u="sng" dirty="0"/>
              <a:t>Ja šis pārtraukums sākas no trešā (no gala) oglekļa atoma</a:t>
            </a:r>
            <a:r>
              <a:rPr lang="lv-LV" sz="2800" dirty="0"/>
              <a:t>, tad mums ir darīšana</a:t>
            </a:r>
            <a:r>
              <a:rPr lang="lv-LV" sz="2800" baseline="0" dirty="0"/>
              <a:t> ar O</a:t>
            </a:r>
            <a:r>
              <a:rPr lang="lv-LV" sz="2800" dirty="0"/>
              <a:t>mega-3 </a:t>
            </a:r>
            <a:r>
              <a:rPr lang="lv-LV" sz="2800" dirty="0" err="1"/>
              <a:t>polinepiesātinātajām</a:t>
            </a:r>
            <a:r>
              <a:rPr lang="lv-LV" sz="2800" baseline="0" dirty="0"/>
              <a:t> </a:t>
            </a:r>
            <a:r>
              <a:rPr lang="lv-LV" sz="2800" dirty="0"/>
              <a:t>taukskābēm (PUFA), ja no sestā – ar Omega-6 </a:t>
            </a:r>
            <a:r>
              <a:rPr lang="lv-LV" sz="2800" dirty="0" err="1"/>
              <a:t>polinepiesātinātajām</a:t>
            </a:r>
            <a:r>
              <a:rPr lang="lv-LV" sz="2800" dirty="0"/>
              <a:t> taukskābēm (PUFA). </a:t>
            </a:r>
          </a:p>
          <a:p>
            <a:endParaRPr lang="lv-LV" sz="2800" dirty="0"/>
          </a:p>
          <a:p>
            <a:pPr marL="0" indent="0">
              <a:buFont typeface="Arial" panose="020B0604020202020204" pitchFamily="34" charset="0"/>
              <a:buNone/>
            </a:pPr>
            <a:r>
              <a:rPr lang="lv-LV" sz="2800" dirty="0"/>
              <a:t>Piesātinātās taukskābes ir atrodamas: </a:t>
            </a:r>
          </a:p>
          <a:p>
            <a:pPr marL="457200" indent="-457200">
              <a:buFont typeface="Arial" panose="020B0604020202020204" pitchFamily="34" charset="0"/>
              <a:buChar char="•"/>
            </a:pPr>
            <a:r>
              <a:rPr lang="lv-LV" sz="2800" dirty="0"/>
              <a:t>piena produktos (piens, siers, sviests, krējums, saldējums), </a:t>
            </a:r>
          </a:p>
          <a:p>
            <a:pPr marL="457200" indent="-457200">
              <a:buFont typeface="Arial" panose="020B0604020202020204" pitchFamily="34" charset="0"/>
              <a:buChar char="•"/>
            </a:pPr>
            <a:r>
              <a:rPr lang="lv-LV" sz="2800" dirty="0"/>
              <a:t>treknā gaļā un gaļas produktos (cūku tauki, bekons, desiņas), </a:t>
            </a:r>
          </a:p>
          <a:p>
            <a:pPr marL="457200" indent="-457200">
              <a:buFont typeface="Arial" panose="020B0604020202020204" pitchFamily="34" charset="0"/>
              <a:buChar char="•"/>
            </a:pPr>
            <a:r>
              <a:rPr lang="lv-LV" sz="2800" dirty="0"/>
              <a:t>tropiskajās eļļās (kokosriekstu, palmu, kakao sviests), </a:t>
            </a:r>
          </a:p>
          <a:p>
            <a:pPr marL="457200" indent="-457200">
              <a:buFont typeface="Arial" panose="020B0604020202020204" pitchFamily="34" charset="0"/>
              <a:buChar char="•"/>
            </a:pPr>
            <a:r>
              <a:rPr lang="lv-LV" sz="2800" dirty="0"/>
              <a:t>konditorejas izstrādājumos (saldumi, cepumi,</a:t>
            </a:r>
            <a:r>
              <a:rPr lang="lv-LV" sz="2800" baseline="0" dirty="0"/>
              <a:t> </a:t>
            </a:r>
            <a:r>
              <a:rPr lang="lv-LV" sz="2800" dirty="0"/>
              <a:t>kūkas, tortes). </a:t>
            </a:r>
          </a:p>
          <a:p>
            <a:endParaRPr lang="lv-LV" sz="2800" dirty="0"/>
          </a:p>
          <a:p>
            <a:r>
              <a:rPr lang="lv-LV" sz="2800" dirty="0"/>
              <a:t>Piesātinātās taukskābes organismam ir nepieciešamas ierobežotā daudzumā. Bet </a:t>
            </a:r>
            <a:r>
              <a:rPr lang="lv-LV" sz="2800" b="1" dirty="0"/>
              <a:t>nepiesātināto taukskābju bioloģiskā loma ir daudz daudzveidīgāka un nepieciešamība pēc tām ir lielāka. </a:t>
            </a:r>
          </a:p>
          <a:p>
            <a:endParaRPr lang="lv-LV" sz="2800" dirty="0"/>
          </a:p>
          <a:p>
            <a:r>
              <a:rPr lang="lv-LV" sz="2800" dirty="0"/>
              <a:t>Nepiesātinātās taukskābes tiek uzskatītas par labvēlīgām, jo ​​tās var palīdzēt kontrolēt holesterīna līmeni asinīs, mazināt iekaisumu, stabilizēt sirdsdarbību un pildīt vairākas citas labvēlīgas lomas. </a:t>
            </a:r>
            <a:r>
              <a:rPr lang="lv-LV" sz="2800" b="1" dirty="0"/>
              <a:t>Tas jo īpaši attiecas uz Omega-3 un Omega-6 PUFA. </a:t>
            </a:r>
          </a:p>
          <a:p>
            <a:endParaRPr lang="lv-LV" sz="2800" dirty="0"/>
          </a:p>
          <a:p>
            <a:r>
              <a:rPr lang="lv-LV" sz="2800" dirty="0"/>
              <a:t>Cilvēka organisms praktiski nespēj patstāvīgi saražot Omega-3 un Omega-6 PUFA, </a:t>
            </a:r>
            <a:r>
              <a:rPr lang="lv-LV" sz="2800" u="sng" dirty="0"/>
              <a:t>tāpēc tās ir jāiegūst ar pārtiku</a:t>
            </a:r>
            <a:r>
              <a:rPr lang="lv-LV" sz="2800" dirty="0"/>
              <a:t>. Taču šo taukskābju labvēlīgās īpašības atklājas </a:t>
            </a:r>
            <a:r>
              <a:rPr lang="lv-LV" sz="2800" u="sng" dirty="0"/>
              <a:t>pie pareizas to attiecības (līdzsvara) uzturā</a:t>
            </a:r>
            <a:r>
              <a:rPr lang="lv-LV" sz="2800" dirty="0"/>
              <a:t>. </a:t>
            </a:r>
          </a:p>
          <a:p>
            <a:r>
              <a:rPr lang="lv-LV" sz="2800" dirty="0"/>
              <a:t>Mūsdienu</a:t>
            </a:r>
            <a:r>
              <a:rPr lang="lv-LV" sz="2800" baseline="0" dirty="0"/>
              <a:t> cilvēk</a:t>
            </a:r>
            <a:r>
              <a:rPr lang="lv-LV" sz="2800" dirty="0"/>
              <a:t>iem galvenokārt ir gaļas, nevis zivju diēta, tāpēc bieži rodas nelīdzsvarotība. Dzīvnieku tauki organismā uzsūcas daudz sliktāk, un apstākļi mājlopu audzēšanai parasti nav tie labvēlīgākie – tas noved pie tauku nogulsnēšanās</a:t>
            </a:r>
            <a:r>
              <a:rPr lang="lv-LV" sz="2800" baseline="0" dirty="0"/>
              <a:t> </a:t>
            </a:r>
            <a:r>
              <a:rPr lang="lv-LV" sz="2800" dirty="0"/>
              <a:t>dzīvniekos, kuri pēc tam nonāk uz cilvēka galda. </a:t>
            </a:r>
          </a:p>
          <a:p>
            <a:r>
              <a:rPr lang="lv-LV" sz="2800" dirty="0"/>
              <a:t>Omega-6 PUFA ir prekursori molekulām, </a:t>
            </a:r>
            <a:r>
              <a:rPr lang="lv-LV" sz="2800" u="sng" dirty="0"/>
              <a:t>kas izraisa iekaisumu, paaugstina asinsspiedienu un palielina asins recekļu veidošanos. </a:t>
            </a:r>
          </a:p>
          <a:p>
            <a:r>
              <a:rPr lang="lv-LV" sz="2800" dirty="0"/>
              <a:t>Tas, kas veidojas no Omega-3 PUFA, ir pretsvars šīm molekulām – tas ir, </a:t>
            </a:r>
            <a:r>
              <a:rPr lang="lv-LV" sz="2800" u="sng" dirty="0"/>
              <a:t>tās</a:t>
            </a:r>
            <a:r>
              <a:rPr lang="lv-LV" sz="2800" u="sng" baseline="0" dirty="0"/>
              <a:t> mazina</a:t>
            </a:r>
            <a:r>
              <a:rPr lang="lv-LV" sz="2800" u="sng" dirty="0"/>
              <a:t> iekaisuma procesus un asins</a:t>
            </a:r>
            <a:r>
              <a:rPr lang="lv-LV" sz="2800" u="sng" baseline="0" dirty="0"/>
              <a:t> recekļu veidošanos, kā arī pazemina </a:t>
            </a:r>
            <a:r>
              <a:rPr lang="lv-LV" sz="2800" u="sng" dirty="0"/>
              <a:t>asinsspiedienu. </a:t>
            </a:r>
            <a:r>
              <a:rPr lang="lv-LV" sz="2800" dirty="0"/>
              <a:t>Tos var salīdzināt ar gāzes un bremžu</a:t>
            </a:r>
            <a:r>
              <a:rPr lang="lv-LV" sz="2800" baseline="0" dirty="0"/>
              <a:t> pedāļiem </a:t>
            </a:r>
            <a:r>
              <a:rPr lang="lv-LV" sz="2800" dirty="0"/>
              <a:t>automašīnā: ir ļoti svarīgi, lai organismam būtu pieeja gan Omega-3, gan Omega-6</a:t>
            </a:r>
            <a:r>
              <a:rPr lang="lv-LV" sz="2800" baseline="0" dirty="0"/>
              <a:t> -</a:t>
            </a:r>
            <a:r>
              <a:rPr lang="lv-LV" sz="2800" dirty="0"/>
              <a:t> lai laikus “pavilktu aukliņu” un izraisītu vēlamo reakciju.</a:t>
            </a:r>
          </a:p>
        </p:txBody>
      </p:sp>
    </p:spTree>
    <p:extLst>
      <p:ext uri="{BB962C8B-B14F-4D97-AF65-F5344CB8AC3E}">
        <p14:creationId xmlns:p14="http://schemas.microsoft.com/office/powerpoint/2010/main" val="1036776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2098260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1972965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304777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lv-LV" sz="2800" b="0" i="0" u="none" strike="noStrike" dirty="0">
                <a:effectLst/>
                <a:latin typeface="+mn-lt"/>
                <a:ea typeface="+mn-ea"/>
                <a:cs typeface="+mn-cs"/>
                <a:sym typeface="Arial"/>
              </a:rPr>
              <a:t>Pētījumi, kas apstiprina</a:t>
            </a:r>
            <a:r>
              <a:rPr lang="lv-LV" sz="2800" b="0" i="0" u="none" strike="noStrike" baseline="0" dirty="0">
                <a:effectLst/>
                <a:latin typeface="+mn-lt"/>
                <a:ea typeface="+mn-ea"/>
                <a:cs typeface="+mn-cs"/>
                <a:sym typeface="Arial"/>
              </a:rPr>
              <a:t> Omega-3</a:t>
            </a:r>
            <a:r>
              <a:rPr lang="ru-RU" sz="2800" b="0" i="0" u="none" strike="noStrike" dirty="0">
                <a:effectLst/>
                <a:latin typeface="+mn-lt"/>
                <a:ea typeface="+mn-ea"/>
                <a:cs typeface="+mn-cs"/>
                <a:sym typeface="Arial"/>
              </a:rPr>
              <a:t> </a:t>
            </a:r>
            <a:r>
              <a:rPr lang="lv-LV" sz="2800" b="0" i="0" u="none" strike="noStrike" dirty="0">
                <a:effectLst/>
                <a:latin typeface="+mn-lt"/>
                <a:ea typeface="+mn-ea"/>
                <a:cs typeface="+mn-cs"/>
                <a:sym typeface="Arial"/>
              </a:rPr>
              <a:t>EPA</a:t>
            </a:r>
            <a:r>
              <a:rPr lang="lv-LV" sz="2800" b="0" i="0" u="none" strike="noStrike" baseline="0" dirty="0">
                <a:effectLst/>
                <a:latin typeface="+mn-lt"/>
                <a:ea typeface="+mn-ea"/>
                <a:cs typeface="+mn-cs"/>
                <a:sym typeface="Arial"/>
              </a:rPr>
              <a:t> un DHA īpašības</a:t>
            </a:r>
            <a:r>
              <a:rPr lang="ru-RU" sz="2800" b="0" i="0" u="none" strike="noStrike" dirty="0">
                <a:effectLst/>
                <a:latin typeface="+mn-lt"/>
                <a:ea typeface="+mn-ea"/>
                <a:cs typeface="+mn-cs"/>
                <a:sym typeface="Arial"/>
              </a:rPr>
              <a:t>:  </a:t>
            </a:r>
            <a:endParaRPr lang="ru-RU" dirty="0">
              <a:effectLst/>
            </a:endParaRPr>
          </a:p>
          <a:p>
            <a:pPr rtl="0" fontAlgn="base"/>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extLst>
      <p:ext uri="{BB962C8B-B14F-4D97-AF65-F5344CB8AC3E}">
        <p14:creationId xmlns:p14="http://schemas.microsoft.com/office/powerpoint/2010/main" val="116375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rtl="0"/>
            <a:r>
              <a:rPr lang="lv-LV" sz="2800" b="1" dirty="0"/>
              <a:t>Piezīme sakarā</a:t>
            </a:r>
            <a:r>
              <a:rPr lang="lv-LV" sz="2800" b="1" baseline="0" dirty="0"/>
              <a:t> ar </a:t>
            </a:r>
            <a:r>
              <a:rPr lang="lv-LV" sz="2800" b="1" dirty="0"/>
              <a:t>pētījumu</a:t>
            </a:r>
            <a:r>
              <a:rPr lang="lv-LV" sz="2800" b="1" baseline="0" dirty="0"/>
              <a:t> </a:t>
            </a:r>
          </a:p>
          <a:p>
            <a:pPr rtl="0"/>
            <a:r>
              <a:rPr lang="lv-LV" sz="2800" dirty="0"/>
              <a:t>2016. gadā pirmo reizi tika publicēts visaptverošs pārskats, kurā norādīts, ka pieaugušajiem lielākajā daļā pasaules reģionu ir "zems" vai "ļoti zems" Omega-3 PUFA līmenis, īpaši </a:t>
            </a:r>
            <a:r>
              <a:rPr lang="lv-LV" sz="2800" dirty="0" err="1"/>
              <a:t>eikozapentaēnskābe</a:t>
            </a:r>
            <a:r>
              <a:rPr lang="lv-LV" sz="2800" dirty="0"/>
              <a:t> (EPA) un </a:t>
            </a:r>
            <a:r>
              <a:rPr lang="lv-LV" sz="2800" dirty="0" err="1"/>
              <a:t>dokozaheksaēnskābe</a:t>
            </a:r>
            <a:r>
              <a:rPr lang="lv-LV" sz="2800" dirty="0"/>
              <a:t> (DHA). </a:t>
            </a:r>
          </a:p>
          <a:p>
            <a:pPr rtl="0"/>
            <a:endParaRPr lang="lv-LV" sz="2800" dirty="0"/>
          </a:p>
          <a:p>
            <a:pPr rtl="0"/>
            <a:r>
              <a:rPr lang="lv-LV" sz="2800" dirty="0"/>
              <a:t>Balstoties uz 298 pētījumu analīzi, tika izveidota karte, kas parāda EPA un DHA līmeni veselu, pieaugušu</a:t>
            </a:r>
            <a:r>
              <a:rPr lang="lv-LV" sz="2800" baseline="0" dirty="0"/>
              <a:t> cilvēku</a:t>
            </a:r>
            <a:r>
              <a:rPr lang="lv-LV" sz="2800" dirty="0"/>
              <a:t> asinsritē visā pasaulē. </a:t>
            </a:r>
          </a:p>
          <a:p>
            <a:pPr rtl="0"/>
            <a:endParaRPr lang="lv-LV" sz="2800" dirty="0"/>
          </a:p>
          <a:p>
            <a:pPr rtl="0"/>
            <a:r>
              <a:rPr lang="lv-LV" sz="2800" dirty="0"/>
              <a:t>Reģioni ar augstu EPA un DHA līmeni tika konstatēti galvenokārt valstīs, kas atrodas netālu no Japānas jūras (Japāna, Dienvidkoreja un Krievijas </a:t>
            </a:r>
            <a:r>
              <a:rPr lang="lv-LV" sz="2800" dirty="0" err="1"/>
              <a:t>Primorskij</a:t>
            </a:r>
            <a:r>
              <a:rPr lang="lv-LV" sz="2800" baseline="0" dirty="0"/>
              <a:t> </a:t>
            </a:r>
            <a:r>
              <a:rPr lang="lv-LV" sz="2800" dirty="0" err="1"/>
              <a:t>Krai</a:t>
            </a:r>
            <a:r>
              <a:rPr lang="lv-LV" sz="2800" dirty="0"/>
              <a:t>) un Skandināvijā (Dānijā, Norvēģijā un Grenlandē). </a:t>
            </a:r>
          </a:p>
          <a:p>
            <a:pPr rtl="0"/>
            <a:endParaRPr lang="lv-LV" sz="2800" dirty="0"/>
          </a:p>
          <a:p>
            <a:pPr rtl="0"/>
            <a:r>
              <a:rPr lang="lv-LV" sz="2800" dirty="0"/>
              <a:t>Mērens EPA un DHA līmenis ir novērots </a:t>
            </a:r>
            <a:r>
              <a:rPr lang="lv-LV" sz="2800" dirty="0" err="1"/>
              <a:t>Ziemeļkanādā</a:t>
            </a:r>
            <a:r>
              <a:rPr lang="lv-LV" sz="2800" dirty="0"/>
              <a:t>, Čīlē, Islandē, Somijā, Zviedrijā, Tunisijā, Honkongā, Mongolijā un Franču Polinēzijā. </a:t>
            </a:r>
          </a:p>
          <a:p>
            <a:pPr rtl="0"/>
            <a:endParaRPr lang="lv-LV" sz="2800" dirty="0"/>
          </a:p>
          <a:p>
            <a:pPr rtl="0"/>
            <a:r>
              <a:rPr lang="lv-LV" sz="2800" dirty="0"/>
              <a:t>Zems EPA un DHA līmenis ir konstatēts: </a:t>
            </a:r>
          </a:p>
          <a:p>
            <a:pPr rtl="0"/>
            <a:r>
              <a:rPr lang="lv-LV" sz="2800" dirty="0"/>
              <a:t>Eiropa (Beļģija, Čehija, Francija, Vācija, Skotija, Spānija, Nīderlande), </a:t>
            </a:r>
          </a:p>
          <a:p>
            <a:pPr rtl="0"/>
            <a:r>
              <a:rPr lang="lv-LV" sz="2800" dirty="0"/>
              <a:t>Tuvo Austrumu valstis (Izraēla), Āzija (Ķīna, Krievija un Singapūra), </a:t>
            </a:r>
          </a:p>
          <a:p>
            <a:pPr rtl="0"/>
            <a:r>
              <a:rPr lang="lv-LV" sz="2800" dirty="0"/>
              <a:t>Okeānija (Austrālija un Jaunzēlande), </a:t>
            </a:r>
          </a:p>
          <a:p>
            <a:pPr rtl="0"/>
            <a:r>
              <a:rPr lang="lv-LV" sz="2800" dirty="0"/>
              <a:t>Āfrika (Dienvidāfrika un Tanzānija). </a:t>
            </a:r>
          </a:p>
          <a:p>
            <a:pPr rtl="0"/>
            <a:endParaRPr lang="lv-LV" sz="2800" dirty="0"/>
          </a:p>
          <a:p>
            <a:pPr rtl="0"/>
            <a:r>
              <a:rPr lang="lv-LV" sz="2800" dirty="0"/>
              <a:t>Ļoti zems EPA un DHA līmenis tika konstatēts šādu</a:t>
            </a:r>
            <a:r>
              <a:rPr lang="lv-LV" sz="2800" baseline="0" dirty="0"/>
              <a:t> valstu </a:t>
            </a:r>
            <a:r>
              <a:rPr lang="lv-LV" sz="2800" dirty="0"/>
              <a:t>iedzīvotāju asinīs: </a:t>
            </a:r>
          </a:p>
          <a:p>
            <a:pPr rtl="0"/>
            <a:r>
              <a:rPr lang="lv-LV" sz="2800" dirty="0"/>
              <a:t>Ziemeļamerika (Kanāda un ASV), </a:t>
            </a:r>
          </a:p>
          <a:p>
            <a:pPr rtl="0"/>
            <a:r>
              <a:rPr lang="lv-LV" sz="2800" dirty="0"/>
              <a:t>Centrālamerika un Dienvidamerika (Gvatemala un Brazīlija), </a:t>
            </a:r>
          </a:p>
          <a:p>
            <a:pPr rtl="0"/>
            <a:r>
              <a:rPr lang="lv-LV" sz="2800" dirty="0"/>
              <a:t>Eiropa (Īrija, Lielbritānija, Itālija, Grieķija, Serbija un Turcija), </a:t>
            </a:r>
          </a:p>
          <a:p>
            <a:pPr rtl="0"/>
            <a:r>
              <a:rPr lang="lv-LV" sz="2800" dirty="0"/>
              <a:t>Tuvie Austrumi (Irāna un Bahreina), </a:t>
            </a:r>
          </a:p>
          <a:p>
            <a:pPr rtl="0"/>
            <a:r>
              <a:rPr lang="lv-LV" sz="2800" dirty="0" err="1"/>
              <a:t>Dienvidaustrumāzija</a:t>
            </a:r>
            <a:r>
              <a:rPr lang="lv-LV" sz="2800" dirty="0"/>
              <a:t> (Indija) Āfrika (Kenija). </a:t>
            </a:r>
          </a:p>
          <a:p>
            <a:pPr rtl="0"/>
            <a:endParaRPr lang="lv-LV" sz="2800" dirty="0"/>
          </a:p>
          <a:p>
            <a:pPr rtl="0"/>
            <a:r>
              <a:rPr lang="lv-LV" sz="2800" dirty="0"/>
              <a:t>Ne visas valstis varēja atrast pētījumus, kas atbilst kritērijiem, kādi izvirzīti iekļaušanai analīzē. Tomēr zinātnieki, pamatojoties uz kaimiņvalstu datiem, izvirza</a:t>
            </a:r>
            <a:r>
              <a:rPr lang="lv-LV" sz="2800" baseline="0" dirty="0"/>
              <a:t> pieņēmumu,</a:t>
            </a:r>
            <a:r>
              <a:rPr lang="lv-LV" sz="2800" dirty="0"/>
              <a:t> ka EPA un DHA līmenis Austrumeiropas un </a:t>
            </a:r>
            <a:r>
              <a:rPr lang="lv-LV" sz="2800" dirty="0" err="1"/>
              <a:t>Centrālāzijas</a:t>
            </a:r>
            <a:r>
              <a:rPr lang="lv-LV" sz="2800" dirty="0"/>
              <a:t> iedzīvotāju asinīs, visticamāk, ir no "zema" līdz "ļoti zemam".</a:t>
            </a:r>
          </a:p>
        </p:txBody>
      </p:sp>
    </p:spTree>
    <p:extLst>
      <p:ext uri="{BB962C8B-B14F-4D97-AF65-F5344CB8AC3E}">
        <p14:creationId xmlns:p14="http://schemas.microsoft.com/office/powerpoint/2010/main" val="911018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7353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lv-LV" sz="2800" dirty="0"/>
              <a:t>EPA un DHA sintezē </a:t>
            </a:r>
            <a:r>
              <a:rPr lang="lv-LV" sz="2800" dirty="0" err="1"/>
              <a:t>mikroaļģes</a:t>
            </a:r>
            <a:r>
              <a:rPr lang="lv-LV" sz="2800" dirty="0"/>
              <a:t>, ar</a:t>
            </a:r>
            <a:r>
              <a:rPr lang="lv-LV" sz="2800" baseline="0" dirty="0"/>
              <a:t> ko barojas </a:t>
            </a:r>
            <a:r>
              <a:rPr lang="lv-LV" sz="2800" dirty="0" err="1"/>
              <a:t>zooplanktons</a:t>
            </a:r>
            <a:r>
              <a:rPr lang="lv-LV" sz="2800" dirty="0"/>
              <a:t>, kuru pēc tam ēd</a:t>
            </a:r>
            <a:r>
              <a:rPr lang="lv-LV" sz="2800" baseline="0" dirty="0"/>
              <a:t> </a:t>
            </a:r>
            <a:r>
              <a:rPr lang="lv-LV" sz="2800" dirty="0"/>
              <a:t>mazas un lielas zivis. Tādējādi EPA un DHA migrē pa barības ķēdi, nonākot tunča, skumbrijas, jūras laša vai jebkuru citu </a:t>
            </a:r>
            <a:r>
              <a:rPr lang="lv-LV" sz="2800" dirty="0" err="1"/>
              <a:t>aukstūdens</a:t>
            </a:r>
            <a:r>
              <a:rPr lang="lv-LV" sz="2800" dirty="0"/>
              <a:t> jūras zivju gaļā. </a:t>
            </a:r>
          </a:p>
          <a:p>
            <a:pPr rtl="0"/>
            <a:endParaRPr lang="lv-LV" sz="2800" dirty="0"/>
          </a:p>
          <a:p>
            <a:pPr rtl="0"/>
            <a:r>
              <a:rPr lang="lv-LV" sz="2800" dirty="0"/>
              <a:t>Veikalu plauktos galvenokārt atrodamas industriāli audzētas zivis. EPA un DHA saturs, piemēram, "akvakultūras" lašos ir gandrīz 100% atkarīgs no tā, cik daudz EPA un DHA tiks (vai netiks) pievienots barībai.</a:t>
            </a:r>
          </a:p>
        </p:txBody>
      </p:sp>
    </p:spTree>
    <p:extLst>
      <p:ext uri="{BB962C8B-B14F-4D97-AF65-F5344CB8AC3E}">
        <p14:creationId xmlns:p14="http://schemas.microsoft.com/office/powerpoint/2010/main" val="233012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rtl="0"/>
            <a:r>
              <a:rPr lang="lv-LV" sz="2800" dirty="0"/>
              <a:t>Lai izveidotu uztura bagātinātāju ar augstu Omega-3 koncentrāciju, eļļa vispirms tiek atdalīti no zivju masas. Tad tiek pārveidoti dažādu taukskābju savienojumi un no tiem izdalīti EPA un DHA, lai iegūtu bagātinātu produktu – izmantojot </a:t>
            </a:r>
            <a:r>
              <a:rPr lang="lv-LV" sz="2800" b="1" dirty="0" err="1"/>
              <a:t>pāresterificēšanu</a:t>
            </a:r>
            <a:r>
              <a:rPr lang="lv-LV" sz="2800" b="1" dirty="0"/>
              <a:t>.</a:t>
            </a:r>
            <a:r>
              <a:rPr lang="lv-LV" sz="2800" dirty="0"/>
              <a:t> </a:t>
            </a:r>
          </a:p>
          <a:p>
            <a:pPr rtl="0"/>
            <a:endParaRPr lang="lv-LV" sz="2800" dirty="0"/>
          </a:p>
          <a:p>
            <a:pPr rtl="0"/>
            <a:r>
              <a:rPr lang="lv-LV" sz="2800" b="1" dirty="0"/>
              <a:t>Kā tas notiek? </a:t>
            </a:r>
          </a:p>
          <a:p>
            <a:pPr rtl="0"/>
            <a:r>
              <a:rPr lang="lv-LV" sz="2800" dirty="0"/>
              <a:t>Noteiktos apstākļos dabīgajai zivju eļļai pievieno vienvērtīgo spirtu </a:t>
            </a:r>
            <a:r>
              <a:rPr lang="lv-LV" sz="2800" dirty="0" err="1"/>
              <a:t>etanolu</a:t>
            </a:r>
            <a:r>
              <a:rPr lang="lv-LV" sz="2800" dirty="0"/>
              <a:t>, kas spēj uzņemt tikai 1 taukskābju molekulu, un taukskābju apmaiņas reakcijas rezultātā starp glicerīnu un </a:t>
            </a:r>
            <a:r>
              <a:rPr lang="lv-LV" sz="2800" dirty="0" err="1"/>
              <a:t>etanolu</a:t>
            </a:r>
            <a:r>
              <a:rPr lang="lv-LV" sz="2800" dirty="0"/>
              <a:t> veidojas 3 veidu </a:t>
            </a:r>
            <a:r>
              <a:rPr lang="lv-LV" sz="2800" dirty="0" err="1"/>
              <a:t>etanola</a:t>
            </a:r>
            <a:r>
              <a:rPr lang="lv-LV" sz="2800" dirty="0"/>
              <a:t> savienojumi: tikai ar PUFA, tikai ar </a:t>
            </a:r>
            <a:r>
              <a:rPr lang="lv-LV" sz="2800" dirty="0" err="1"/>
              <a:t>mononepiesātinātajām</a:t>
            </a:r>
            <a:r>
              <a:rPr lang="lv-LV" sz="2800" dirty="0"/>
              <a:t> taukskābēm un tikai ar piesātinātajām taukskābēm. Nākamais uzdevums ir atdalīt </a:t>
            </a:r>
            <a:r>
              <a:rPr lang="lv-LV" sz="2800" dirty="0" err="1"/>
              <a:t>etanola</a:t>
            </a:r>
            <a:r>
              <a:rPr lang="lv-LV" sz="2800" dirty="0"/>
              <a:t> savienojumus ar PUFA no visiem pārējiem. </a:t>
            </a:r>
            <a:r>
              <a:rPr lang="lv-LV" sz="2800" dirty="0" err="1"/>
              <a:t>Etanola</a:t>
            </a:r>
            <a:r>
              <a:rPr lang="lv-LV" sz="2800" baseline="0" dirty="0"/>
              <a:t> - </a:t>
            </a:r>
            <a:r>
              <a:rPr lang="lv-LV" sz="2800" dirty="0"/>
              <a:t>PUFA savienojumi ir vieglākie, šķidrākie un kustīgākie no visiem izveidotajiem savienojumiem, tāpēc tos var atdalīt, pazeminot temperatūru un </a:t>
            </a:r>
            <a:r>
              <a:rPr lang="lv-LV" sz="2800" dirty="0" err="1"/>
              <a:t>centrifugējot</a:t>
            </a:r>
            <a:r>
              <a:rPr lang="lv-LV" sz="2800" dirty="0"/>
              <a:t>. </a:t>
            </a:r>
            <a:r>
              <a:rPr lang="lv-LV" sz="2800" b="1" dirty="0"/>
              <a:t>Tādējādi tie</a:t>
            </a:r>
            <a:r>
              <a:rPr lang="lv-LV" sz="2800" b="1" baseline="0" dirty="0"/>
              <a:t>k iegūta</a:t>
            </a:r>
            <a:r>
              <a:rPr lang="lv-LV" sz="2800" b="1" dirty="0"/>
              <a:t> Omega-3 PUFA </a:t>
            </a:r>
            <a:r>
              <a:rPr lang="lv-LV" sz="2800" b="1" dirty="0" err="1"/>
              <a:t>etilestera</a:t>
            </a:r>
            <a:r>
              <a:rPr lang="lv-LV" sz="2800" b="1" dirty="0"/>
              <a:t> forma.</a:t>
            </a:r>
            <a:r>
              <a:rPr lang="lv-LV" sz="2800" dirty="0"/>
              <a:t> </a:t>
            </a:r>
          </a:p>
          <a:p>
            <a:pPr rtl="0"/>
            <a:endParaRPr lang="lv-LV" sz="2800" dirty="0"/>
          </a:p>
          <a:p>
            <a:pPr rtl="0"/>
            <a:r>
              <a:rPr lang="lv-LV" sz="2800" dirty="0"/>
              <a:t>Pēc</a:t>
            </a:r>
            <a:r>
              <a:rPr lang="lv-LV" sz="2800" baseline="0" dirty="0"/>
              <a:t> tam</a:t>
            </a:r>
            <a:r>
              <a:rPr lang="lv-LV" sz="2800" dirty="0"/>
              <a:t> zinātnieki</a:t>
            </a:r>
            <a:r>
              <a:rPr lang="lv-LV" sz="2800" baseline="0" dirty="0"/>
              <a:t> pievērsās </a:t>
            </a:r>
            <a:r>
              <a:rPr lang="lv-LV" sz="2800" dirty="0"/>
              <a:t>turpmākai</a:t>
            </a:r>
            <a:r>
              <a:rPr lang="lv-LV" sz="2800" baseline="0" dirty="0"/>
              <a:t> </a:t>
            </a:r>
            <a:r>
              <a:rPr lang="lv-LV" sz="2800" dirty="0"/>
              <a:t>EPA un DHA koncentrācijas palielināšanu, un radās ideja </a:t>
            </a:r>
            <a:r>
              <a:rPr lang="lv-LV" sz="2800" b="1" dirty="0"/>
              <a:t>atkārtoti </a:t>
            </a:r>
            <a:r>
              <a:rPr lang="lv-LV" sz="2800" b="1" dirty="0" err="1"/>
              <a:t>esterificēt</a:t>
            </a:r>
            <a:r>
              <a:rPr lang="lv-LV" sz="2800" b="1" dirty="0"/>
              <a:t> DHA un EPA </a:t>
            </a:r>
            <a:r>
              <a:rPr lang="lv-LV" sz="2800" b="1" dirty="0" err="1"/>
              <a:t>etilestera</a:t>
            </a:r>
            <a:r>
              <a:rPr lang="lv-LV" sz="2800" b="1" dirty="0"/>
              <a:t> formu</a:t>
            </a:r>
            <a:r>
              <a:rPr lang="lv-LV" sz="2800" dirty="0"/>
              <a:t>. Procesu sauca par </a:t>
            </a:r>
            <a:r>
              <a:rPr lang="lv-LV" sz="2800" b="1" dirty="0"/>
              <a:t>"</a:t>
            </a:r>
            <a:r>
              <a:rPr lang="lv-LV" sz="2800" b="1" dirty="0" err="1"/>
              <a:t>pāresterificēšanu</a:t>
            </a:r>
            <a:r>
              <a:rPr lang="lv-LV" sz="2800" b="1" dirty="0"/>
              <a:t>"</a:t>
            </a:r>
            <a:r>
              <a:rPr lang="lv-LV" sz="2800" b="0" dirty="0"/>
              <a:t>, jo šī</a:t>
            </a:r>
            <a:r>
              <a:rPr lang="lv-LV" sz="2800" dirty="0"/>
              <a:t> atkārtotā reakcija norit līdzīgi, bet tas, kas agrāk sacietē, tiek izņemts un viss šķidrais (</a:t>
            </a:r>
            <a:r>
              <a:rPr lang="lv-LV" sz="2800" dirty="0" err="1"/>
              <a:t>etilestera</a:t>
            </a:r>
            <a:r>
              <a:rPr lang="lv-LV" sz="2800" dirty="0"/>
              <a:t> savienojumi ar PUFA) tiek noņemts. Rezultātā Omega-3 skābju koncentrācija palielinās vēl vairāk un tās iegūst atjaunotu </a:t>
            </a:r>
            <a:r>
              <a:rPr lang="lv-LV" sz="2800" dirty="0" err="1"/>
              <a:t>triglicerīdu</a:t>
            </a:r>
            <a:r>
              <a:rPr lang="lv-LV" sz="2800" dirty="0"/>
              <a:t> formu, līdzīgu dabīgajai</a:t>
            </a:r>
            <a:r>
              <a:rPr lang="lv-LV" sz="2800" b="0" i="0" u="none" strike="noStrike" dirty="0">
                <a:effectLst/>
                <a:latin typeface="+mn-lt"/>
                <a:ea typeface="+mn-ea"/>
                <a:cs typeface="+mn-cs"/>
                <a:sym typeface="Arial"/>
              </a:rPr>
              <a:t>.</a:t>
            </a:r>
            <a:endParaRPr lang="lv-LV" sz="2800" dirty="0"/>
          </a:p>
        </p:txBody>
      </p:sp>
    </p:spTree>
    <p:extLst>
      <p:ext uri="{BB962C8B-B14F-4D97-AF65-F5344CB8AC3E}">
        <p14:creationId xmlns:p14="http://schemas.microsoft.com/office/powerpoint/2010/main" val="239370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rtl="0"/>
            <a:r>
              <a:rPr lang="lv-LV" sz="2800" dirty="0"/>
              <a:t>Tauki cilvēka uzturā visbiežāk ir esteru veidā. Esteri</a:t>
            </a:r>
            <a:r>
              <a:rPr lang="lv-LV" sz="2800" baseline="0" dirty="0"/>
              <a:t> ir</a:t>
            </a:r>
            <a:r>
              <a:rPr lang="lv-LV" sz="2800" dirty="0"/>
              <a:t> taukskābju kombinācija ar spirtiem (</a:t>
            </a:r>
            <a:r>
              <a:rPr lang="lv-LV" sz="2800" dirty="0" err="1"/>
              <a:t>glicerols</a:t>
            </a:r>
            <a:r>
              <a:rPr lang="lv-LV" sz="2800" dirty="0"/>
              <a:t>/glicerīns, </a:t>
            </a:r>
            <a:r>
              <a:rPr lang="lv-LV" sz="2800" dirty="0" err="1"/>
              <a:t>etanols</a:t>
            </a:r>
            <a:r>
              <a:rPr lang="lv-LV" sz="2800" dirty="0"/>
              <a:t>/etilspirts). </a:t>
            </a:r>
          </a:p>
          <a:p>
            <a:pPr rtl="0"/>
            <a:endParaRPr lang="lv-LV" sz="2800" dirty="0"/>
          </a:p>
          <a:p>
            <a:pPr rtl="0"/>
            <a:r>
              <a:rPr lang="lv-LV" sz="2800" dirty="0"/>
              <a:t>Dabiskajos taukos dominē </a:t>
            </a:r>
            <a:r>
              <a:rPr lang="lv-LV" sz="2800" b="1" dirty="0" err="1"/>
              <a:t>triglicerīdu</a:t>
            </a:r>
            <a:r>
              <a:rPr lang="lv-LV" sz="2800" b="1" dirty="0"/>
              <a:t> forma: </a:t>
            </a:r>
            <a:r>
              <a:rPr lang="lv-LV" sz="2800" dirty="0"/>
              <a:t>3 taukskābes ir piesaistītas daudzvērtīgajai spirta molekulai glicerīns. Tās var būt jebkuras taukskābes – </a:t>
            </a:r>
            <a:r>
              <a:rPr lang="lv-LV" sz="2800" dirty="0" err="1"/>
              <a:t>polinepiesātinātās</a:t>
            </a:r>
            <a:r>
              <a:rPr lang="lv-LV" sz="2800" dirty="0"/>
              <a:t>, </a:t>
            </a:r>
            <a:r>
              <a:rPr lang="lv-LV" sz="2800" dirty="0" err="1"/>
              <a:t>mononepiesātinātās</a:t>
            </a:r>
            <a:r>
              <a:rPr lang="lv-LV" sz="2800" dirty="0"/>
              <a:t> un piesātinātās. </a:t>
            </a:r>
          </a:p>
          <a:p>
            <a:pPr rtl="0"/>
            <a:endParaRPr lang="lv-LV" sz="2800" dirty="0"/>
          </a:p>
          <a:p>
            <a:pPr rtl="0"/>
            <a:r>
              <a:rPr lang="lv-LV" sz="2800" dirty="0"/>
              <a:t>Dabiskajā zivju eļļā </a:t>
            </a:r>
            <a:r>
              <a:rPr lang="lv-LV" sz="2800" dirty="0" err="1"/>
              <a:t>polinepiesātināto</a:t>
            </a:r>
            <a:r>
              <a:rPr lang="lv-LV" sz="2800" dirty="0"/>
              <a:t> taukskābju saturs svārstās 20% robežās. Tāpēc, lai izveidotu uztura bagātinātājus ar lielāku PUFA koncentrāciju, nepieciešams atdalīt vēlamās PUFA no citām taukskābēm. </a:t>
            </a:r>
          </a:p>
          <a:p>
            <a:pPr rtl="0"/>
            <a:endParaRPr lang="lv-LV" sz="2800" dirty="0"/>
          </a:p>
          <a:p>
            <a:pPr rtl="0"/>
            <a:r>
              <a:rPr lang="lv-LV" sz="2800" dirty="0"/>
              <a:t>Šim nolūkam tiek izmantots </a:t>
            </a:r>
            <a:r>
              <a:rPr lang="lv-LV" sz="2800" b="1" dirty="0" err="1"/>
              <a:t>pāresterifikācijas</a:t>
            </a:r>
            <a:r>
              <a:rPr lang="lv-LV" sz="2800" b="1" dirty="0"/>
              <a:t> process. </a:t>
            </a:r>
            <a:r>
              <a:rPr lang="lv-LV" sz="2800" dirty="0"/>
              <a:t>Šī procesa rezultātā iegūto formu sauc par </a:t>
            </a:r>
            <a:r>
              <a:rPr lang="lv-LV" sz="2800" b="1" dirty="0" err="1"/>
              <a:t>etilesteri</a:t>
            </a:r>
            <a:r>
              <a:rPr lang="lv-LV" sz="2800" dirty="0"/>
              <a:t>. Pēc </a:t>
            </a:r>
            <a:r>
              <a:rPr lang="lv-LV" sz="2800" dirty="0" err="1"/>
              <a:t>interesterifikācijas</a:t>
            </a:r>
            <a:r>
              <a:rPr lang="lv-LV" sz="2800" dirty="0"/>
              <a:t> </a:t>
            </a:r>
            <a:r>
              <a:rPr lang="lv-LV" sz="2800" b="1" dirty="0"/>
              <a:t>Omega-3 PUFA koncentrācija gatavajā produktā palielinās 2-3 reizes. </a:t>
            </a:r>
          </a:p>
          <a:p>
            <a:pPr rtl="0"/>
            <a:endParaRPr lang="lv-LV" sz="2800" b="1" dirty="0"/>
          </a:p>
          <a:p>
            <a:pPr rtl="0"/>
            <a:r>
              <a:rPr lang="lv-LV" sz="2800" dirty="0"/>
              <a:t>Lai atgrieztu PUFA organismam</a:t>
            </a:r>
            <a:r>
              <a:rPr lang="lv-LV" sz="2800" baseline="0" dirty="0"/>
              <a:t> ierastajā</a:t>
            </a:r>
            <a:r>
              <a:rPr lang="lv-LV" sz="2800" dirty="0"/>
              <a:t> </a:t>
            </a:r>
            <a:r>
              <a:rPr lang="lv-LV" sz="2800" dirty="0" err="1"/>
              <a:t>triglicerīdu</a:t>
            </a:r>
            <a:r>
              <a:rPr lang="lv-LV" sz="2800" dirty="0"/>
              <a:t> formā, tiek izmantots atkārtotas </a:t>
            </a:r>
            <a:r>
              <a:rPr lang="lv-LV" sz="2800" b="1" dirty="0" err="1"/>
              <a:t>interesterifikācijas</a:t>
            </a:r>
            <a:r>
              <a:rPr lang="lv-LV" sz="2800" b="1" dirty="0"/>
              <a:t> process, </a:t>
            </a:r>
            <a:r>
              <a:rPr lang="lv-LV" sz="2800" dirty="0"/>
              <a:t>un iegūto formu sauc par </a:t>
            </a:r>
            <a:r>
              <a:rPr lang="lv-LV" sz="2800" b="1" dirty="0"/>
              <a:t>atjaunotu </a:t>
            </a:r>
            <a:r>
              <a:rPr lang="lv-LV" sz="2800" b="1" dirty="0" err="1"/>
              <a:t>triglicerīdu</a:t>
            </a:r>
            <a:r>
              <a:rPr lang="lv-LV" sz="2800" b="1" dirty="0"/>
              <a:t> / atkārtoti </a:t>
            </a:r>
            <a:r>
              <a:rPr lang="lv-LV" sz="2800" b="1" dirty="0" err="1"/>
              <a:t>esterificētu</a:t>
            </a:r>
            <a:r>
              <a:rPr lang="lv-LV" sz="2800" dirty="0"/>
              <a:t>. </a:t>
            </a:r>
            <a:r>
              <a:rPr lang="lv-LV" sz="2800" b="1" dirty="0"/>
              <a:t>PUFA koncentrācija gatavajā produktā</a:t>
            </a:r>
            <a:r>
              <a:rPr lang="lv-LV" sz="2800" b="1" baseline="0" dirty="0"/>
              <a:t> tiek </a:t>
            </a:r>
            <a:r>
              <a:rPr lang="lv-LV" sz="2800" b="1" dirty="0"/>
              <a:t>vēl vairāk palielināta.</a:t>
            </a:r>
          </a:p>
        </p:txBody>
      </p:sp>
    </p:spTree>
    <p:extLst>
      <p:ext uri="{BB962C8B-B14F-4D97-AF65-F5344CB8AC3E}">
        <p14:creationId xmlns:p14="http://schemas.microsoft.com/office/powerpoint/2010/main" val="322986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32129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ubmed.ncbi.nlm.nih.gov/20638827/"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doi.org/10.1016/j.plefa.2010.06.00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normAutofit/>
          </a:bodyPr>
          <a:lstStyle>
            <a:lvl1pPr algn="l">
              <a:lnSpc>
                <a:spcPct val="80000"/>
              </a:lnSpc>
              <a:defRPr sz="2700">
                <a:solidFill>
                  <a:srgbClr val="FFFFFF"/>
                </a:solidFill>
                <a:latin typeface="Gilroy Regular"/>
                <a:ea typeface="Gilroy Regular"/>
                <a:cs typeface="Gilroy Regular"/>
                <a:sym typeface="Gilroy Regular"/>
              </a:defRPr>
            </a:lvl1pPr>
          </a:lstStyle>
          <a:p>
            <a:r>
              <a:rPr lang="lv-LV" sz="3000" b="1" dirty="0"/>
              <a:t>Veselības ritms</a:t>
            </a:r>
            <a:endParaRPr sz="3000" b="1" dirty="0"/>
          </a:p>
        </p:txBody>
      </p:sp>
      <p:sp>
        <p:nvSpPr>
          <p:cNvPr id="112"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6694140"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lv-LV" dirty="0"/>
              <a:t>EPA un DHA savienojumu dažādās formas:</a:t>
            </a:r>
          </a:p>
        </p:txBody>
      </p:sp>
      <p:sp>
        <p:nvSpPr>
          <p:cNvPr id="2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lv-LV" dirty="0"/>
                <a:t>Atjaunota </a:t>
              </a:r>
            </a:p>
            <a:p>
              <a:pPr>
                <a:defRPr sz="1300">
                  <a:solidFill>
                    <a:srgbClr val="FEE6AF"/>
                  </a:solidFill>
                  <a:latin typeface="Gilroy Bold"/>
                  <a:ea typeface="Gilroy Bold"/>
                  <a:cs typeface="Gilroy Bold"/>
                  <a:sym typeface="Gilroy Bold"/>
                </a:defRPr>
              </a:pPr>
              <a:r>
                <a:rPr lang="lv-LV" dirty="0" err="1"/>
                <a:t>triglicerīdu</a:t>
              </a:r>
              <a:r>
                <a:rPr lang="lv-LV" dirty="0"/>
                <a:t> forma</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lv-LV" dirty="0"/>
                <a:t>ieguvusi popularitāti </a:t>
              </a:r>
            </a:p>
            <a:p>
              <a:pPr>
                <a:defRPr sz="1100">
                  <a:solidFill>
                    <a:srgbClr val="FFFFFF"/>
                  </a:solidFill>
                  <a:latin typeface="Gilroy Regular"/>
                  <a:ea typeface="Gilroy Regular"/>
                  <a:cs typeface="Gilroy Regular"/>
                  <a:sym typeface="Gilroy Regular"/>
                </a:defRPr>
              </a:pPr>
              <a:r>
                <a:rPr lang="lv-LV" dirty="0"/>
                <a:t>pēdējo gadu laikā </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lv-LV" dirty="0"/>
                <a:t>Savienojums ar </a:t>
              </a:r>
            </a:p>
            <a:p>
              <a:pPr>
                <a:defRPr sz="1100">
                  <a:solidFill>
                    <a:srgbClr val="FFFFFF"/>
                  </a:solidFill>
                  <a:latin typeface="Gilroy Regular"/>
                  <a:ea typeface="Gilroy Regular"/>
                  <a:cs typeface="Gilroy Regular"/>
                  <a:sym typeface="Gilroy Regular"/>
                </a:defRPr>
              </a:pPr>
              <a:r>
                <a:rPr dirty="0"/>
                <a:t>3 </a:t>
              </a:r>
              <a:r>
                <a:rPr lang="lv-LV" dirty="0"/>
                <a:t>PUFA molekulām*</a:t>
              </a:r>
              <a:endParaRPr dirty="0"/>
            </a:p>
          </p:txBody>
        </p:sp>
        <p:pic>
          <p:nvPicPr>
            <p:cNvPr id="268" name="Безымянный-1-30.png" descr="Безымянный-1-30.png"/>
            <p:cNvPicPr>
              <a:picLocks noChangeAspect="1"/>
            </p:cNvPicPr>
            <p:nvPr/>
          </p:nvPicPr>
          <p:blipFill>
            <a:blip r:embed="rId5"/>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1" cy="3733800"/>
            <a:chOff x="0" y="0"/>
            <a:chExt cx="1841500"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lv-LV" dirty="0"/>
                <a:t>Dabīgā </a:t>
              </a:r>
              <a:r>
                <a:rPr lang="lv-LV" dirty="0" err="1"/>
                <a:t>triglicerīdu</a:t>
              </a:r>
              <a:r>
                <a:rPr lang="lv-LV" dirty="0"/>
                <a:t> forma</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lv-LV" dirty="0"/>
                <a:t>sastopama zivju eļļā </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lv-LV" dirty="0"/>
                <a:t>Savienojums ar 3 dažādu </a:t>
              </a:r>
            </a:p>
            <a:p>
              <a:pPr>
                <a:defRPr sz="1100">
                  <a:solidFill>
                    <a:srgbClr val="FFFFFF"/>
                  </a:solidFill>
                  <a:latin typeface="Gilroy Regular"/>
                  <a:ea typeface="Gilroy Regular"/>
                  <a:cs typeface="Gilroy Regular"/>
                  <a:sym typeface="Gilroy Regular"/>
                </a:defRPr>
              </a:pPr>
              <a:r>
                <a:rPr lang="lv-LV" dirty="0"/>
                <a:t>taukskābju molekulām </a:t>
              </a:r>
              <a:r>
                <a:rPr dirty="0"/>
                <a:t> </a:t>
              </a:r>
            </a:p>
          </p:txBody>
        </p:sp>
        <p:pic>
          <p:nvPicPr>
            <p:cNvPr id="273" name="Безымянный-1-28.png" descr="Безымянный-1-28.png"/>
            <p:cNvPicPr>
              <a:picLocks noChangeAspect="1"/>
            </p:cNvPicPr>
            <p:nvPr/>
          </p:nvPicPr>
          <p:blipFill>
            <a:blip r:embed="rId6"/>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2111157" cy="2633078"/>
            <a:chOff x="-2" y="0"/>
            <a:chExt cx="2111156" cy="2633077"/>
          </a:xfrm>
        </p:grpSpPr>
        <p:sp>
          <p:nvSpPr>
            <p:cNvPr id="275" name="Синтезированная…"/>
            <p:cNvSpPr txBox="1"/>
            <p:nvPr/>
          </p:nvSpPr>
          <p:spPr>
            <a:xfrm>
              <a:off x="0" y="0"/>
              <a:ext cx="1170191" cy="2000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lv-LV" dirty="0" err="1"/>
                <a:t>Etilestera</a:t>
              </a:r>
              <a:r>
                <a:rPr lang="lv-LV" dirty="0"/>
                <a:t> forma</a:t>
              </a:r>
              <a:endParaRPr dirty="0"/>
            </a:p>
          </p:txBody>
        </p:sp>
        <p:sp>
          <p:nvSpPr>
            <p:cNvPr id="276" name="давно применяется  в диетических добавках"/>
            <p:cNvSpPr txBox="1"/>
            <p:nvPr/>
          </p:nvSpPr>
          <p:spPr>
            <a:xfrm>
              <a:off x="0" y="304800"/>
              <a:ext cx="2000547" cy="338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lv-LV" dirty="0"/>
                <a:t>jau sen tiek izmantota </a:t>
              </a:r>
            </a:p>
            <a:p>
              <a:pPr>
                <a:defRPr sz="1100">
                  <a:solidFill>
                    <a:srgbClr val="FFFFFF"/>
                  </a:solidFill>
                  <a:latin typeface="Gilroy Regular"/>
                  <a:ea typeface="Gilroy Regular"/>
                  <a:cs typeface="Gilroy Regular"/>
                  <a:sym typeface="Gilroy Regular"/>
                </a:defRPr>
              </a:pPr>
              <a:r>
                <a:rPr lang="lv-LV" dirty="0"/>
                <a:t>diētiskajos uztura bagātinātājos</a:t>
              </a:r>
              <a:endParaRPr dirty="0"/>
            </a:p>
          </p:txBody>
        </p:sp>
        <p:sp>
          <p:nvSpPr>
            <p:cNvPr id="277" name="Соединение с 1 молекулой ПНЖК"/>
            <p:cNvSpPr txBox="1"/>
            <p:nvPr/>
          </p:nvSpPr>
          <p:spPr>
            <a:xfrm>
              <a:off x="0" y="2463800"/>
              <a:ext cx="211115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lv-LV" dirty="0"/>
                <a:t>Savienojums ar 1 PUFA molekulu</a:t>
              </a:r>
              <a:endParaRPr dirty="0"/>
            </a:p>
          </p:txBody>
        </p:sp>
        <p:pic>
          <p:nvPicPr>
            <p:cNvPr id="278" name="Безымянный-1 (2)-23 1.png" descr="Безымянный-1 (2)-23 1.png"/>
            <p:cNvPicPr>
              <a:picLocks noChangeAspect="1"/>
            </p:cNvPicPr>
            <p:nvPr/>
          </p:nvPicPr>
          <p:blipFill>
            <a:blip r:embed="rId7"/>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546625"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rPr dirty="0"/>
              <a:t>*</a:t>
            </a:r>
            <a:r>
              <a:rPr lang="lv-LV" dirty="0"/>
              <a:t>pārsvarā</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a:stretch>
            <a:fillRect/>
          </a:stretch>
        </p:blipFill>
        <p:spPr>
          <a:xfrm>
            <a:off x="0" y="0"/>
            <a:ext cx="9144000" cy="5143500"/>
          </a:xfrm>
          <a:prstGeom prst="rect">
            <a:avLst/>
          </a:prstGeom>
          <a:ln w="12700">
            <a:miter lim="400000"/>
          </a:ln>
        </p:spPr>
      </p:pic>
      <p:sp>
        <p:nvSpPr>
          <p:cNvPr id="286" name="Сквиркл"/>
          <p:cNvSpPr/>
          <p:nvPr/>
        </p:nvSpPr>
        <p:spPr>
          <a:xfrm>
            <a:off x="1460500" y="4762500"/>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783942" y="4811079"/>
            <a:ext cx="758221"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lv-LV" dirty="0">
                <a:hlinkClick r:id="rId5"/>
              </a:rPr>
              <a:t>lasīt pētījumu</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6393442"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500">
                <a:solidFill>
                  <a:srgbClr val="091F63"/>
                </a:solidFill>
                <a:latin typeface="Gilroy Regular"/>
                <a:ea typeface="Gilroy Regular"/>
                <a:cs typeface="Gilroy Regular"/>
                <a:sym typeface="Gilroy Regular"/>
              </a:defRPr>
            </a:pPr>
            <a:r>
              <a:rPr lang="lv-LV" dirty="0"/>
              <a:t>Tāpēc tā ir organismam ierastāka </a:t>
            </a:r>
          </a:p>
          <a:p>
            <a:pPr>
              <a:defRPr sz="1500">
                <a:solidFill>
                  <a:srgbClr val="091F63"/>
                </a:solidFill>
                <a:latin typeface="Gilroy Regular"/>
                <a:ea typeface="Gilroy Regular"/>
                <a:cs typeface="Gilroy Regular"/>
                <a:sym typeface="Gilroy Regular"/>
              </a:defRPr>
            </a:pPr>
            <a:r>
              <a:rPr lang="lv-LV" dirty="0"/>
              <a:t>un gremošanas enzīmiem ir vieglāk to pārstrādāt</a:t>
            </a:r>
            <a:r>
              <a:rPr dirty="0"/>
              <a:t>.  </a:t>
            </a:r>
          </a:p>
          <a:p>
            <a:pPr>
              <a:defRPr sz="1500">
                <a:solidFill>
                  <a:srgbClr val="091F63"/>
                </a:solidFill>
                <a:latin typeface="Gilroy Regular"/>
                <a:ea typeface="Gilroy Regular"/>
                <a:cs typeface="Gilroy Regular"/>
                <a:sym typeface="Gilroy Regular"/>
              </a:defRPr>
            </a:pPr>
            <a:endParaRPr dirty="0"/>
          </a:p>
          <a:p>
            <a:pPr>
              <a:defRPr sz="1500">
                <a:solidFill>
                  <a:srgbClr val="091F63"/>
                </a:solidFill>
                <a:latin typeface="Gilroy Regular"/>
                <a:ea typeface="Gilroy Regular"/>
                <a:cs typeface="Gilroy Regular"/>
                <a:sym typeface="Gilroy Regular"/>
              </a:defRPr>
            </a:pPr>
            <a:r>
              <a:rPr lang="lv-LV" dirty="0"/>
              <a:t>Tas ir īpaši svarīgi cilvēkiem, kuri pirmoreiz sāk lietot </a:t>
            </a:r>
          </a:p>
          <a:p>
            <a:pPr>
              <a:defRPr sz="1500">
                <a:solidFill>
                  <a:srgbClr val="091F63"/>
                </a:solidFill>
                <a:latin typeface="Gilroy Regular"/>
                <a:ea typeface="Gilroy Regular"/>
                <a:cs typeface="Gilroy Regular"/>
                <a:sym typeface="Gilroy Regular"/>
              </a:defRPr>
            </a:pPr>
            <a:r>
              <a:rPr lang="lv-LV" dirty="0" err="1"/>
              <a:t>bioaktīvas</a:t>
            </a:r>
            <a:r>
              <a:rPr lang="lv-LV" dirty="0"/>
              <a:t> piedevas ar Omega-3 PUFA</a:t>
            </a:r>
            <a:r>
              <a:rPr dirty="0"/>
              <a:t>.</a:t>
            </a:r>
          </a:p>
        </p:txBody>
      </p:sp>
      <p:sp>
        <p:nvSpPr>
          <p:cNvPr id="289" name="Восстановленная триглицеридная форма —  лучший способ повысить концентрацию  ЭПК и ДГК"/>
          <p:cNvSpPr txBox="1"/>
          <p:nvPr/>
        </p:nvSpPr>
        <p:spPr>
          <a:xfrm>
            <a:off x="406399" y="414841"/>
            <a:ext cx="5943935"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91F63"/>
                </a:solidFill>
                <a:latin typeface="Gilroy Bold"/>
                <a:ea typeface="Gilroy Bold"/>
                <a:cs typeface="Gilroy Bold"/>
                <a:sym typeface="Gilroy Bold"/>
              </a:defRPr>
            </a:pPr>
            <a:r>
              <a:rPr lang="lv-LV" dirty="0"/>
              <a:t>Atjaunotā </a:t>
            </a:r>
            <a:r>
              <a:rPr lang="lv-LV" dirty="0" err="1"/>
              <a:t>triglicerīdu</a:t>
            </a:r>
            <a:r>
              <a:rPr lang="lv-LV" dirty="0"/>
              <a:t> Omega-3 forma </a:t>
            </a:r>
          </a:p>
          <a:p>
            <a:pPr>
              <a:lnSpc>
                <a:spcPct val="90000"/>
              </a:lnSpc>
              <a:defRPr sz="2700">
                <a:solidFill>
                  <a:srgbClr val="091F63"/>
                </a:solidFill>
                <a:latin typeface="Gilroy Bold"/>
                <a:ea typeface="Gilroy Bold"/>
                <a:cs typeface="Gilroy Bold"/>
                <a:sym typeface="Gilroy Bold"/>
              </a:defRPr>
            </a:pPr>
            <a:r>
              <a:rPr lang="lv-LV" dirty="0"/>
              <a:t>ir pēc savas uzbūves līdzīga dabīgajai</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3922637" y="2754361"/>
            <a:ext cx="639344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000">
                <a:solidFill>
                  <a:srgbClr val="091F63"/>
                </a:solidFill>
                <a:latin typeface="Gilroy Regular"/>
                <a:ea typeface="Gilroy Regular"/>
                <a:cs typeface="Gilroy Regular"/>
                <a:sym typeface="Gilroy Regular"/>
              </a:defRPr>
            </a:lvl1pPr>
          </a:lstStyle>
          <a:p>
            <a:r>
              <a:rPr dirty="0"/>
              <a:t>[8,9] </a:t>
            </a:r>
          </a:p>
        </p:txBody>
      </p:sp>
      <p:grpSp>
        <p:nvGrpSpPr>
          <p:cNvPr id="293" name="Группа"/>
          <p:cNvGrpSpPr/>
          <p:nvPr/>
        </p:nvGrpSpPr>
        <p:grpSpPr>
          <a:xfrm>
            <a:off x="406399" y="4795520"/>
            <a:ext cx="8407401" cy="158275"/>
            <a:chOff x="0" y="0"/>
            <a:chExt cx="8407400" cy="158274"/>
          </a:xfrm>
        </p:grpSpPr>
        <p:sp>
          <p:nvSpPr>
            <p:cNvPr id="291"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292" name="Безымянный-1-44.png" descr="Безымянный-1-44.png"/>
            <p:cNvPicPr>
              <a:picLocks noChangeAspect="1"/>
            </p:cNvPicPr>
            <p:nvPr/>
          </p:nvPicPr>
          <p:blipFill>
            <a:blip r:embed="rId6"/>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299" name="Объединяя инновации  и лучшие традиции  заботы о здоровье"/>
          <p:cNvSpPr txBox="1"/>
          <p:nvPr/>
        </p:nvSpPr>
        <p:spPr>
          <a:xfrm>
            <a:off x="436033" y="660400"/>
            <a:ext cx="4403450"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000">
                <a:solidFill>
                  <a:srgbClr val="001F67"/>
                </a:solidFill>
                <a:latin typeface="Gilroy Bold"/>
                <a:ea typeface="Gilroy Bold"/>
                <a:cs typeface="Gilroy Bold"/>
                <a:sym typeface="Gilroy Bold"/>
              </a:defRPr>
            </a:pPr>
            <a:r>
              <a:rPr lang="lv-LV" dirty="0"/>
              <a:t>Apvienojot inovācijas un labākās </a:t>
            </a:r>
          </a:p>
          <a:p>
            <a:pPr>
              <a:lnSpc>
                <a:spcPct val="90000"/>
              </a:lnSpc>
              <a:defRPr sz="2000">
                <a:solidFill>
                  <a:srgbClr val="001F67"/>
                </a:solidFill>
                <a:latin typeface="Gilroy Bold"/>
                <a:ea typeface="Gilroy Bold"/>
                <a:cs typeface="Gilroy Bold"/>
                <a:sym typeface="Gilroy Bold"/>
              </a:defRPr>
            </a:pPr>
            <a:r>
              <a:rPr lang="lv-LV" dirty="0"/>
              <a:t>veselības aprūpes tradīcijas</a:t>
            </a:r>
            <a:r>
              <a:rPr lang="ru-RU" dirty="0"/>
              <a:t>,</a:t>
            </a:r>
            <a:r>
              <a:rPr dirty="0"/>
              <a:t> </a:t>
            </a:r>
            <a:br>
              <a:rPr dirty="0"/>
            </a:br>
            <a:r>
              <a:rPr lang="lv-LV" dirty="0"/>
              <a:t>mēs esam izveidojuši priekš jums </a:t>
            </a:r>
          </a:p>
          <a:p>
            <a:pPr>
              <a:lnSpc>
                <a:spcPct val="90000"/>
              </a:lnSpc>
              <a:defRPr sz="2000">
                <a:solidFill>
                  <a:srgbClr val="001F67"/>
                </a:solidFill>
                <a:latin typeface="Gilroy Bold"/>
                <a:ea typeface="Gilroy Bold"/>
                <a:cs typeface="Gilroy Bold"/>
                <a:sym typeface="Gilroy Bold"/>
              </a:defRPr>
            </a:pPr>
            <a:r>
              <a:rPr dirty="0"/>
              <a:t>O!Mega-3 TG — </a:t>
            </a:r>
            <a:r>
              <a:rPr lang="lv-LV" dirty="0"/>
              <a:t>produktu efektīvam </a:t>
            </a:r>
          </a:p>
          <a:p>
            <a:pPr>
              <a:lnSpc>
                <a:spcPct val="90000"/>
              </a:lnSpc>
              <a:defRPr sz="2000">
                <a:solidFill>
                  <a:srgbClr val="001F67"/>
                </a:solidFill>
                <a:latin typeface="Gilroy Bold"/>
                <a:ea typeface="Gilroy Bold"/>
                <a:cs typeface="Gilroy Bold"/>
                <a:sym typeface="Gilroy Bold"/>
              </a:defRPr>
            </a:pPr>
            <a:r>
              <a:rPr lang="lv-LV" dirty="0"/>
              <a:t>sirds, asinsvadu un redzes atbalstam</a:t>
            </a:r>
            <a:r>
              <a:rPr dirty="0"/>
              <a:t> </a:t>
            </a:r>
          </a:p>
        </p:txBody>
      </p:sp>
      <p:pic>
        <p:nvPicPr>
          <p:cNvPr id="300"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М</a:t>
              </a:r>
            </a:p>
          </p:txBody>
        </p:sp>
      </p:grpSp>
      <p:pic>
        <p:nvPicPr>
          <p:cNvPr id="309"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11" name="O!Mega-3 TG"/>
          <p:cNvSpPr txBox="1"/>
          <p:nvPr/>
        </p:nvSpPr>
        <p:spPr>
          <a:xfrm>
            <a:off x="406400" y="406400"/>
            <a:ext cx="2169199" cy="337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t>O!Mega-3 TG</a:t>
            </a:r>
          </a:p>
        </p:txBody>
      </p:sp>
      <p:sp>
        <p:nvSpPr>
          <p:cNvPr id="312" name="Содержание активных веществ в 1 капсуле"/>
          <p:cNvSpPr txBox="1"/>
          <p:nvPr/>
        </p:nvSpPr>
        <p:spPr>
          <a:xfrm>
            <a:off x="406399" y="977900"/>
            <a:ext cx="243977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lang="lv-LV" dirty="0"/>
              <a:t>Aktīvo vielu saturs </a:t>
            </a:r>
            <a:r>
              <a:rPr dirty="0"/>
              <a:t>1 </a:t>
            </a:r>
            <a:r>
              <a:rPr lang="lv-LV" dirty="0"/>
              <a:t>kapsulā</a:t>
            </a:r>
            <a:endParaRPr dirty="0"/>
          </a:p>
        </p:txBody>
      </p:sp>
      <p:pic>
        <p:nvPicPr>
          <p:cNvPr id="313" name="Безымянный-1-14.png" descr="Безымянный-1-14.png"/>
          <p:cNvPicPr>
            <a:picLocks noChangeAspect="1"/>
          </p:cNvPicPr>
          <p:nvPr/>
        </p:nvPicPr>
        <p:blipFill>
          <a:blip r:embed="rId6"/>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382241" y="3031616"/>
            <a:ext cx="1431482"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lv-LV" dirty="0"/>
              <a:t>EPA</a:t>
            </a:r>
            <a:r>
              <a:rPr dirty="0"/>
              <a:t>  — 360 </a:t>
            </a:r>
            <a:r>
              <a:rPr lang="lv-LV" dirty="0"/>
              <a:t>mg</a:t>
            </a:r>
            <a:r>
              <a:rPr dirty="0"/>
              <a:t> </a:t>
            </a:r>
          </a:p>
        </p:txBody>
      </p:sp>
      <p:sp>
        <p:nvSpPr>
          <p:cNvPr id="316" name="как в ~ 92 г лосося  свободного вылова на пару"/>
          <p:cNvSpPr txBox="1"/>
          <p:nvPr/>
        </p:nvSpPr>
        <p:spPr>
          <a:xfrm>
            <a:off x="4625358" y="2908299"/>
            <a:ext cx="341920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lv-LV" dirty="0"/>
              <a:t>kā</a:t>
            </a:r>
            <a:r>
              <a:rPr dirty="0"/>
              <a:t> ~ 92 </a:t>
            </a:r>
            <a:r>
              <a:rPr lang="lv-LV" dirty="0"/>
              <a:t>g savvaļā auguša, tvaicēta laša</a:t>
            </a:r>
            <a:endParaRPr dirty="0"/>
          </a:p>
        </p:txBody>
      </p:sp>
      <p:sp>
        <p:nvSpPr>
          <p:cNvPr id="317" name="как в ~ 201 г лосося  свободного вылова на пару"/>
          <p:cNvSpPr txBox="1"/>
          <p:nvPr/>
        </p:nvSpPr>
        <p:spPr>
          <a:xfrm>
            <a:off x="4660982" y="3721098"/>
            <a:ext cx="352660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lv-LV" dirty="0"/>
              <a:t>kā </a:t>
            </a:r>
            <a:r>
              <a:rPr dirty="0"/>
              <a:t>~ 201 </a:t>
            </a:r>
            <a:r>
              <a:rPr lang="lv-LV" dirty="0"/>
              <a:t>g</a:t>
            </a:r>
            <a:r>
              <a:rPr dirty="0"/>
              <a:t> </a:t>
            </a:r>
            <a:r>
              <a:rPr lang="lv-LV" dirty="0"/>
              <a:t>savvaļā auguša, tvaicēta laša</a:t>
            </a:r>
            <a:endParaRPr dirty="0"/>
          </a:p>
        </p:txBody>
      </p:sp>
      <p:pic>
        <p:nvPicPr>
          <p:cNvPr id="318" name="Безымянный-1-14.png" descr="Безымянный-1-14.png"/>
          <p:cNvPicPr>
            <a:picLocks noChangeAspect="1"/>
          </p:cNvPicPr>
          <p:nvPr/>
        </p:nvPicPr>
        <p:blipFill>
          <a:blip r:embed="rId6"/>
          <a:srcRect t="1392" b="1391"/>
          <a:stretch>
            <a:fillRect/>
          </a:stretch>
        </p:blipFill>
        <p:spPr>
          <a:xfrm>
            <a:off x="3072857" y="3822698"/>
            <a:ext cx="1388038" cy="254003"/>
          </a:xfrm>
          <a:prstGeom prst="rect">
            <a:avLst/>
          </a:prstGeom>
          <a:ln w="12700">
            <a:miter lim="400000"/>
          </a:ln>
        </p:spPr>
      </p:pic>
      <p:sp>
        <p:nvSpPr>
          <p:cNvPr id="319" name="ДГК — 240 мг"/>
          <p:cNvSpPr txBox="1"/>
          <p:nvPr/>
        </p:nvSpPr>
        <p:spPr>
          <a:xfrm>
            <a:off x="1397470" y="3851959"/>
            <a:ext cx="140102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lv-LV" dirty="0"/>
              <a:t>DHA</a:t>
            </a:r>
            <a:r>
              <a:rPr dirty="0"/>
              <a:t> — 240 </a:t>
            </a:r>
            <a:r>
              <a:rPr lang="lv-LV" dirty="0"/>
              <a:t>mg</a:t>
            </a:r>
            <a:r>
              <a:rPr dirty="0"/>
              <a:t> </a:t>
            </a:r>
          </a:p>
        </p:txBody>
      </p:sp>
      <p:pic>
        <p:nvPicPr>
          <p:cNvPr id="320" name="Безымянный-1-12.png" descr="Безымянный-1-12.png"/>
          <p:cNvPicPr>
            <a:picLocks noChangeAspect="1"/>
          </p:cNvPicPr>
          <p:nvPr/>
        </p:nvPicPr>
        <p:blipFill>
          <a:blip r:embed="rId7"/>
          <a:srcRect t="715" b="715"/>
          <a:stretch>
            <a:fillRect/>
          </a:stretch>
        </p:blipFill>
        <p:spPr>
          <a:xfrm>
            <a:off x="1289872" y="3800837"/>
            <a:ext cx="1523851" cy="342902"/>
          </a:xfrm>
          <a:prstGeom prst="rect">
            <a:avLst/>
          </a:prstGeom>
          <a:ln w="12700">
            <a:miter lim="400000"/>
          </a:ln>
        </p:spPr>
      </p:pic>
      <p:grpSp>
        <p:nvGrpSpPr>
          <p:cNvPr id="324" name="Группа"/>
          <p:cNvGrpSpPr/>
          <p:nvPr/>
        </p:nvGrpSpPr>
        <p:grpSpPr>
          <a:xfrm>
            <a:off x="660400" y="1708952"/>
            <a:ext cx="3458346" cy="879061"/>
            <a:chOff x="0" y="0"/>
            <a:chExt cx="3458345" cy="879060"/>
          </a:xfrm>
        </p:grpSpPr>
        <p:sp>
          <p:nvSpPr>
            <p:cNvPr id="321" name="Рыбный жир — 1000 мг"/>
            <p:cNvSpPr txBox="1"/>
            <p:nvPr/>
          </p:nvSpPr>
          <p:spPr>
            <a:xfrm>
              <a:off x="396257" y="30947"/>
              <a:ext cx="1809790"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lv-LV" dirty="0"/>
                <a:t>Zivju eļļa </a:t>
              </a:r>
              <a:r>
                <a:rPr dirty="0"/>
                <a:t>— 1000 </a:t>
              </a:r>
              <a:r>
                <a:rPr lang="lv-LV" dirty="0"/>
                <a:t>mg</a:t>
              </a:r>
              <a:endParaRPr dirty="0"/>
            </a:p>
          </p:txBody>
        </p:sp>
        <p:sp>
          <p:nvSpPr>
            <p:cNvPr id="322" name="Омега-3 — 650 мг, в том числе:"/>
            <p:cNvSpPr txBox="1"/>
            <p:nvPr/>
          </p:nvSpPr>
          <p:spPr>
            <a:xfrm>
              <a:off x="688357" y="640547"/>
              <a:ext cx="2769988"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lv-LV" dirty="0"/>
                <a:t>Omega</a:t>
              </a:r>
              <a:r>
                <a:rPr dirty="0"/>
                <a:t>-3 — 650 </a:t>
              </a:r>
              <a:r>
                <a:rPr lang="lv-LV" dirty="0"/>
                <a:t>mg</a:t>
              </a:r>
              <a:r>
                <a:rPr dirty="0"/>
                <a:t>, </a:t>
              </a:r>
              <a:r>
                <a:rPr lang="lv-LV" dirty="0"/>
                <a:t>tajā skaitā</a:t>
              </a:r>
              <a:r>
                <a:rPr dirty="0"/>
                <a:t>:</a:t>
              </a:r>
            </a:p>
          </p:txBody>
        </p:sp>
        <p:pic>
          <p:nvPicPr>
            <p:cNvPr id="323" name="Безымянный-1-46.png" descr="Безымянный-1-46.png"/>
            <p:cNvPicPr>
              <a:picLocks noChangeAspect="1"/>
            </p:cNvPicPr>
            <p:nvPr/>
          </p:nvPicPr>
          <p:blipFill>
            <a:blip r:embed="rId8"/>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273050" y="-254000"/>
            <a:ext cx="9690100" cy="5651500"/>
            <a:chOff x="0" y="0"/>
            <a:chExt cx="9690100" cy="5651500"/>
          </a:xfrm>
        </p:grpSpPr>
        <p:sp>
          <p:nvSpPr>
            <p:cNvPr id="330" name="Прямоугольник"/>
            <p:cNvSpPr/>
            <p:nvPr/>
          </p:nvSpPr>
          <p:spPr>
            <a:xfrm>
              <a:off x="0" y="0"/>
              <a:ext cx="9690100" cy="5651500"/>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33"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406399" y="406400"/>
            <a:ext cx="8079135"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lv-LV" dirty="0"/>
              <a:t>tā pati</a:t>
            </a:r>
            <a:r>
              <a:rPr dirty="0"/>
              <a:t> — </a:t>
            </a:r>
            <a:r>
              <a:rPr lang="lv-LV" dirty="0"/>
              <a:t>atjaunotā </a:t>
            </a:r>
            <a:r>
              <a:rPr lang="lv-LV" dirty="0" err="1"/>
              <a:t>triglicerīdu</a:t>
            </a:r>
            <a:r>
              <a:rPr lang="lv-LV" dirty="0"/>
              <a:t> forma </a:t>
            </a:r>
            <a:endParaRPr dirty="0"/>
          </a:p>
        </p:txBody>
      </p:sp>
      <p:sp>
        <p:nvSpPr>
          <p:cNvPr id="33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42" name="Группа"/>
          <p:cNvGrpSpPr/>
          <p:nvPr/>
        </p:nvGrpSpPr>
        <p:grpSpPr>
          <a:xfrm>
            <a:off x="1493766" y="1714498"/>
            <a:ext cx="6156471" cy="2129255"/>
            <a:chOff x="0" y="-1"/>
            <a:chExt cx="6156470" cy="2129254"/>
          </a:xfrm>
        </p:grpSpPr>
        <p:grpSp>
          <p:nvGrpSpPr>
            <p:cNvPr id="338" name="Группа"/>
            <p:cNvGrpSpPr/>
            <p:nvPr/>
          </p:nvGrpSpPr>
          <p:grpSpPr>
            <a:xfrm>
              <a:off x="3368995" y="-1"/>
              <a:ext cx="2787475" cy="1898421"/>
              <a:chOff x="0" y="0"/>
              <a:chExt cx="2787474" cy="1898419"/>
            </a:xfrm>
          </p:grpSpPr>
          <p:sp>
            <p:nvSpPr>
              <p:cNvPr id="336" name="Форма, близкая к природной"/>
              <p:cNvSpPr txBox="1"/>
              <p:nvPr/>
            </p:nvSpPr>
            <p:spPr>
              <a:xfrm>
                <a:off x="0" y="1667587"/>
                <a:ext cx="2787474"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rPr lang="lv-LV" dirty="0"/>
                  <a:t>Forma, kas tuva dabīgajai</a:t>
                </a:r>
                <a:endParaRPr dirty="0"/>
              </a:p>
            </p:txBody>
          </p:sp>
          <p:pic>
            <p:nvPicPr>
              <p:cNvPr id="337" name="Безымянный-1 (1)-09.png" descr="Безымянный-1 (1)-09.png"/>
              <p:cNvPicPr>
                <a:picLocks noChangeAspect="1"/>
              </p:cNvPicPr>
              <p:nvPr/>
            </p:nvPicPr>
            <p:blipFill>
              <a:blip r:embed="rId6"/>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7" cy="2129252"/>
              <a:chOff x="0" y="0"/>
              <a:chExt cx="2648596" cy="2129251"/>
            </a:xfrm>
          </p:grpSpPr>
          <p:sp>
            <p:nvSpPr>
              <p:cNvPr id="339" name="Повышенная концентрация  ЭПК и ДГК в продукте"/>
              <p:cNvSpPr txBox="1"/>
              <p:nvPr/>
            </p:nvSpPr>
            <p:spPr>
              <a:xfrm>
                <a:off x="0" y="1667586"/>
                <a:ext cx="2648596" cy="461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rPr lang="lv-LV" dirty="0"/>
                  <a:t>Paaugstināta EPA un DHA koncentrācija produktā</a:t>
                </a:r>
                <a:endParaRPr dirty="0"/>
              </a:p>
            </p:txBody>
          </p:sp>
          <p:pic>
            <p:nvPicPr>
              <p:cNvPr id="340" name="Безымянный-1-16.png" descr="Безымянный-1-16.png"/>
              <p:cNvPicPr>
                <a:picLocks noChangeAspect="1"/>
              </p:cNvPicPr>
              <p:nvPr/>
            </p:nvPicPr>
            <p:blipFill>
              <a:blip r:embed="rId7"/>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a:srcRect t="31205" b="31205"/>
          <a:stretch>
            <a:fillRect/>
          </a:stretch>
        </p:blipFill>
        <p:spPr>
          <a:xfrm rot="10800000" flipH="1">
            <a:off x="-1307" y="1586"/>
            <a:ext cx="9144002" cy="5156202"/>
          </a:xfrm>
          <a:prstGeom prst="rect">
            <a:avLst/>
          </a:prstGeom>
          <a:ln w="12700">
            <a:miter lim="400000"/>
          </a:ln>
        </p:spPr>
      </p:pic>
      <p:grpSp>
        <p:nvGrpSpPr>
          <p:cNvPr id="350" name="ZZZZ"/>
          <p:cNvGrpSpPr/>
          <p:nvPr/>
        </p:nvGrpSpPr>
        <p:grpSpPr>
          <a:xfrm>
            <a:off x="-273050" y="-215900"/>
            <a:ext cx="9690100" cy="5651500"/>
            <a:chOff x="0" y="0"/>
            <a:chExt cx="9690100" cy="5651500"/>
          </a:xfrm>
        </p:grpSpPr>
        <p:sp>
          <p:nvSpPr>
            <p:cNvPr id="348" name="Прямоугольник"/>
            <p:cNvSpPr/>
            <p:nvPr/>
          </p:nvSpPr>
          <p:spPr>
            <a:xfrm>
              <a:off x="0" y="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49"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51"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0" y="406400"/>
            <a:ext cx="8220199"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lv-LV" dirty="0"/>
              <a:t>Klusā un Atlantiskā okeāna bagātība</a:t>
            </a:r>
            <a:endParaRPr dirty="0"/>
          </a:p>
        </p:txBody>
      </p:sp>
      <p:sp>
        <p:nvSpPr>
          <p:cNvPr id="353"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54" name="Рыбный жир для производства продукта добывают…"/>
          <p:cNvSpPr txBox="1"/>
          <p:nvPr/>
        </p:nvSpPr>
        <p:spPr>
          <a:xfrm>
            <a:off x="406399" y="1524000"/>
            <a:ext cx="4162999"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lv-LV" dirty="0"/>
              <a:t>Zivju eļļu, kas tiek izmantota produkta ražošanā, </a:t>
            </a:r>
          </a:p>
          <a:p>
            <a:pPr>
              <a:defRPr sz="1500">
                <a:solidFill>
                  <a:srgbClr val="FFFFFF"/>
                </a:solidFill>
                <a:latin typeface="Gilroy Regular"/>
                <a:ea typeface="Gilroy Regular"/>
                <a:cs typeface="Gilroy Regular"/>
                <a:sym typeface="Gilroy Regular"/>
              </a:defRPr>
            </a:pPr>
            <a:r>
              <a:rPr lang="lv-LV" dirty="0"/>
              <a:t>iegūst no </a:t>
            </a:r>
            <a:r>
              <a:rPr lang="lv-LV" dirty="0" err="1"/>
              <a:t>aukstūdens</a:t>
            </a:r>
            <a:r>
              <a:rPr lang="lv-LV" dirty="0"/>
              <a:t> okeāna zivju sugām: </a:t>
            </a:r>
            <a:r>
              <a:rPr lang="lv-LV" dirty="0">
                <a:solidFill>
                  <a:schemeClr val="tx1"/>
                </a:solidFill>
              </a:rPr>
              <a:t> </a:t>
            </a:r>
            <a:endParaRPr lang="ru-RU" dirty="0">
              <a:solidFill>
                <a:schemeClr val="tx1"/>
              </a:solidFill>
            </a:endParaRPr>
          </a:p>
          <a:p>
            <a:pPr>
              <a:defRPr sz="1500">
                <a:solidFill>
                  <a:srgbClr val="FFFFFF"/>
                </a:solidFill>
                <a:latin typeface="Gilroy Regular"/>
                <a:ea typeface="Gilroy Regular"/>
                <a:cs typeface="Gilroy Regular"/>
                <a:sym typeface="Gilroy Regular"/>
              </a:defRPr>
            </a:pPr>
            <a:endParaRPr dirty="0">
              <a:solidFill>
                <a:schemeClr val="tx1"/>
              </a:solidFill>
            </a:endParaRPr>
          </a:p>
        </p:txBody>
      </p:sp>
      <p:sp>
        <p:nvSpPr>
          <p:cNvPr id="355" name="анчоусов…"/>
          <p:cNvSpPr txBox="1"/>
          <p:nvPr/>
        </p:nvSpPr>
        <p:spPr>
          <a:xfrm>
            <a:off x="406399" y="2159000"/>
            <a:ext cx="94384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lang="lv-LV" sz="1500" dirty="0">
                <a:sym typeface="Gilroy Regular"/>
              </a:rPr>
              <a:t>anšovi</a:t>
            </a:r>
          </a:p>
          <a:p>
            <a:pPr marL="150394" indent="-150394">
              <a:buSzPct val="100000"/>
              <a:buChar char="•"/>
              <a:defRPr sz="1500">
                <a:solidFill>
                  <a:srgbClr val="FFFFFF"/>
                </a:solidFill>
                <a:latin typeface="Gilroy Regular"/>
                <a:ea typeface="Gilroy Regular"/>
                <a:cs typeface="Gilroy Regular"/>
                <a:sym typeface="Gilroy Regular"/>
              </a:defRPr>
            </a:pPr>
            <a:r>
              <a:rPr lang="lv-LV" sz="1500" dirty="0">
                <a:sym typeface="Gilroy Regular"/>
              </a:rPr>
              <a:t>sardīnes </a:t>
            </a:r>
          </a:p>
          <a:p>
            <a:pPr marL="150394" indent="-150394">
              <a:buSzPct val="100000"/>
              <a:buChar char="•"/>
              <a:defRPr sz="1500">
                <a:solidFill>
                  <a:srgbClr val="FFFFFF"/>
                </a:solidFill>
                <a:latin typeface="Gilroy Regular"/>
                <a:ea typeface="Gilroy Regular"/>
                <a:cs typeface="Gilroy Regular"/>
                <a:sym typeface="Gilroy Regular"/>
              </a:defRPr>
            </a:pPr>
            <a:r>
              <a:rPr lang="lv-LV" sz="1500" dirty="0">
                <a:sym typeface="Gilroy Regular"/>
              </a:rPr>
              <a:t>makrele </a:t>
            </a:r>
          </a:p>
          <a:p>
            <a:pPr marL="150394" indent="-150394">
              <a:buSzPct val="100000"/>
              <a:buChar char="•"/>
              <a:defRPr sz="1500">
                <a:solidFill>
                  <a:srgbClr val="FFFFFF"/>
                </a:solidFill>
                <a:latin typeface="Gilroy Regular"/>
                <a:ea typeface="Gilroy Regular"/>
                <a:cs typeface="Gilroy Regular"/>
                <a:sym typeface="Gilroy Regular"/>
              </a:defRPr>
            </a:pPr>
            <a:r>
              <a:rPr lang="lv-LV" sz="1500" dirty="0">
                <a:sym typeface="Gilroy Regular"/>
              </a:rPr>
              <a:t>tuncis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47650" y="-254000"/>
            <a:ext cx="9690100" cy="5651500"/>
            <a:chOff x="0" y="0"/>
            <a:chExt cx="96901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64"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406400" y="406400"/>
            <a:ext cx="6732612"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lv-LV" dirty="0"/>
              <a:t>ražošana saulainajā Spānijā: </a:t>
            </a:r>
          </a:p>
          <a:p>
            <a:pPr>
              <a:lnSpc>
                <a:spcPct val="90000"/>
              </a:lnSpc>
              <a:defRPr sz="2700">
                <a:solidFill>
                  <a:srgbClr val="FFFFFF"/>
                </a:solidFill>
                <a:latin typeface="Gilroy Bold"/>
                <a:ea typeface="Gilroy Bold"/>
                <a:cs typeface="Gilroy Bold"/>
                <a:sym typeface="Gilroy Bold"/>
              </a:defRPr>
            </a:pPr>
            <a:r>
              <a:rPr lang="lv-LV" dirty="0"/>
              <a:t>kvalitatīvi un saudzīgi</a:t>
            </a:r>
            <a:endParaRPr dirty="0"/>
          </a:p>
        </p:txBody>
      </p:sp>
      <p:sp>
        <p:nvSpPr>
          <p:cNvPr id="36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pic>
        <p:nvPicPr>
          <p:cNvPr id="367" name="Безымянный-1 (1)-13.png" descr="Безымянный-1 (1)-13.png"/>
          <p:cNvPicPr>
            <a:picLocks noChangeAspect="1"/>
          </p:cNvPicPr>
          <p:nvPr/>
        </p:nvPicPr>
        <p:blipFill>
          <a:blip r:embed="rId6"/>
          <a:stretch>
            <a:fillRect/>
          </a:stretch>
        </p:blipFill>
        <p:spPr>
          <a:xfrm>
            <a:off x="1206500" y="-1006326"/>
            <a:ext cx="2146300" cy="798982"/>
          </a:xfrm>
          <a:prstGeom prst="rect">
            <a:avLst/>
          </a:prstGeom>
          <a:ln w="12700">
            <a:miter lim="400000"/>
          </a:ln>
        </p:spPr>
      </p:pic>
      <p:grpSp>
        <p:nvGrpSpPr>
          <p:cNvPr id="376" name="Группа"/>
          <p:cNvGrpSpPr/>
          <p:nvPr/>
        </p:nvGrpSpPr>
        <p:grpSpPr>
          <a:xfrm>
            <a:off x="1134672" y="1435100"/>
            <a:ext cx="7557421" cy="3060703"/>
            <a:chOff x="-1" y="0"/>
            <a:chExt cx="7557420" cy="3060702"/>
          </a:xfrm>
        </p:grpSpPr>
        <p:grpSp>
          <p:nvGrpSpPr>
            <p:cNvPr id="371" name="Группа"/>
            <p:cNvGrpSpPr/>
            <p:nvPr/>
          </p:nvGrpSpPr>
          <p:grpSpPr>
            <a:xfrm>
              <a:off x="3727844" y="0"/>
              <a:ext cx="3829575" cy="2659523"/>
              <a:chOff x="-1" y="0"/>
              <a:chExt cx="3829574" cy="2659523"/>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1" y="977900"/>
                <a:ext cx="3829574"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lv-LV" dirty="0"/>
                  <a:t>Izejvielas tiek apstrādātas, izmantojot </a:t>
                </a:r>
                <a:r>
                  <a:rPr dirty="0" err="1"/>
                  <a:t>Flutex</a:t>
                </a:r>
                <a:r>
                  <a:rPr dirty="0"/>
                  <a:t> </a:t>
                </a:r>
                <a:r>
                  <a:rPr lang="lv-LV" dirty="0"/>
                  <a:t>tehnoloģiju </a:t>
                </a:r>
              </a:p>
              <a:p>
                <a:pPr>
                  <a:defRPr sz="1200">
                    <a:solidFill>
                      <a:srgbClr val="FFFFFF"/>
                    </a:solidFill>
                    <a:latin typeface="Gilroy Bold"/>
                    <a:ea typeface="Gilroy Bold"/>
                    <a:cs typeface="Gilroy Bold"/>
                    <a:sym typeface="Gilroy Bold"/>
                  </a:defRPr>
                </a:pPr>
                <a:r>
                  <a:rPr dirty="0"/>
                  <a:t>— </a:t>
                </a:r>
                <a:r>
                  <a:rPr lang="lv-LV" dirty="0"/>
                  <a:t>neizmantojot toksiskus organiskos šķīdinātājus </a:t>
                </a:r>
              </a:p>
              <a:p>
                <a:pPr>
                  <a:defRPr sz="1200">
                    <a:solidFill>
                      <a:srgbClr val="FFFFFF"/>
                    </a:solidFill>
                    <a:latin typeface="Gilroy Bold"/>
                    <a:ea typeface="Gilroy Bold"/>
                    <a:cs typeface="Gilroy Bold"/>
                    <a:sym typeface="Gilroy Bold"/>
                  </a:defRPr>
                </a:pPr>
                <a:r>
                  <a:rPr lang="lv-LV" dirty="0"/>
                  <a:t>un augstas temperatūras</a:t>
                </a:r>
                <a:r>
                  <a:rPr dirty="0"/>
                  <a:t>.    </a:t>
                </a:r>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7"/>
              <a:stretch>
                <a:fillRect/>
              </a:stretch>
            </p:blipFill>
            <p:spPr>
              <a:xfrm>
                <a:off x="0" y="1874911"/>
                <a:ext cx="1866902" cy="784612"/>
              </a:xfrm>
              <a:prstGeom prst="rect">
                <a:avLst/>
              </a:prstGeom>
              <a:ln w="12700" cap="flat">
                <a:noFill/>
                <a:miter lim="400000"/>
              </a:ln>
              <a:effectLst/>
            </p:spPr>
          </p:pic>
        </p:grpSp>
        <p:grpSp>
          <p:nvGrpSpPr>
            <p:cNvPr id="375" name="Группа"/>
            <p:cNvGrpSpPr/>
            <p:nvPr/>
          </p:nvGrpSpPr>
          <p:grpSpPr>
            <a:xfrm>
              <a:off x="-1" y="0"/>
              <a:ext cx="2648160" cy="3060702"/>
              <a:chOff x="0" y="0"/>
              <a:chExt cx="2648159" cy="3060700"/>
            </a:xfrm>
          </p:grpSpPr>
          <p:sp>
            <p:nvSpPr>
              <p:cNvPr id="372" name="Продукт выпускается на производстве,  которое соответствует международному стандарту GMP."/>
              <p:cNvSpPr txBox="1"/>
              <p:nvPr/>
            </p:nvSpPr>
            <p:spPr>
              <a:xfrm>
                <a:off x="0" y="977900"/>
                <a:ext cx="2648159"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lv-LV" dirty="0"/>
                  <a:t>Produkts tie ražots fabrikā, kura atbilst </a:t>
                </a:r>
              </a:p>
              <a:p>
                <a:pPr>
                  <a:defRPr sz="1200">
                    <a:solidFill>
                      <a:srgbClr val="FFFFFF"/>
                    </a:solidFill>
                    <a:latin typeface="Gilroy Bold"/>
                    <a:ea typeface="Gilroy Bold"/>
                    <a:cs typeface="Gilroy Bold"/>
                    <a:sym typeface="Gilroy Bold"/>
                  </a:defRPr>
                </a:pPr>
                <a:r>
                  <a:rPr lang="lv-LV" dirty="0"/>
                  <a:t>starptautiskajam </a:t>
                </a:r>
                <a:r>
                  <a:rPr dirty="0"/>
                  <a:t>GMP</a:t>
                </a:r>
                <a:r>
                  <a:rPr lang="lv-LV" dirty="0"/>
                  <a:t> standartam</a:t>
                </a:r>
                <a:r>
                  <a:rPr dirty="0"/>
                  <a:t>.</a:t>
                </a:r>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8"/>
              <a:stretch>
                <a:fillRect/>
              </a:stretch>
            </p:blipFill>
            <p:spPr>
              <a:xfrm>
                <a:off x="0" y="168910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06400"/>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85"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422400"/>
            <a:ext cx="3561873"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lang="lv-LV" dirty="0"/>
              <a:t>Pa </a:t>
            </a:r>
            <a:r>
              <a:rPr dirty="0"/>
              <a:t>1 </a:t>
            </a:r>
            <a:r>
              <a:rPr lang="lv-LV" dirty="0"/>
              <a:t>kapsulai </a:t>
            </a:r>
            <a:r>
              <a:rPr dirty="0"/>
              <a:t>O!Mega-3 TG</a:t>
            </a:r>
          </a:p>
          <a:p>
            <a:pPr>
              <a:lnSpc>
                <a:spcPct val="90000"/>
              </a:lnSpc>
              <a:defRPr sz="2000">
                <a:solidFill>
                  <a:srgbClr val="FFFFFF"/>
                </a:solidFill>
                <a:latin typeface="Gilroy Regular"/>
                <a:ea typeface="Gilroy Regular"/>
                <a:cs typeface="Gilroy Regular"/>
                <a:sym typeface="Gilroy Regular"/>
              </a:defRPr>
            </a:pPr>
            <a:r>
              <a:rPr dirty="0"/>
              <a:t>3 </a:t>
            </a:r>
            <a:r>
              <a:rPr lang="lv-LV" dirty="0"/>
              <a:t>reizes dienā, ēšanas laikā</a:t>
            </a:r>
            <a:r>
              <a:rPr dirty="0"/>
              <a:t> </a:t>
            </a:r>
            <a:r>
              <a:rPr lang="ru-RU" b="0" i="0" dirty="0">
                <a:solidFill>
                  <a:schemeClr val="bg1"/>
                </a:solidFill>
                <a:effectLst/>
                <a:latin typeface="arial" panose="020B0604020202020204" pitchFamily="34" charset="0"/>
              </a:rPr>
              <a:t>—</a:t>
            </a:r>
            <a:endParaRPr dirty="0">
              <a:solidFill>
                <a:schemeClr val="bg1"/>
              </a:solidFill>
            </a:endParaRPr>
          </a:p>
        </p:txBody>
      </p:sp>
      <p:sp>
        <p:nvSpPr>
          <p:cNvPr id="3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88" name="и ваш организм легко  ловит ритм здоровья!"/>
          <p:cNvSpPr txBox="1"/>
          <p:nvPr/>
        </p:nvSpPr>
        <p:spPr>
          <a:xfrm>
            <a:off x="406400" y="2105555"/>
            <a:ext cx="678180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80000"/>
              </a:lnSpc>
              <a:defRPr sz="2500">
                <a:solidFill>
                  <a:srgbClr val="FFFFFF"/>
                </a:solidFill>
                <a:latin typeface="Gilroy Bold"/>
                <a:ea typeface="Gilroy Bold"/>
                <a:cs typeface="Gilroy Bold"/>
                <a:sym typeface="Gilroy Bold"/>
              </a:defRPr>
            </a:pPr>
            <a:r>
              <a:rPr lang="lv-LV" dirty="0"/>
              <a:t>un jūsu organisms </a:t>
            </a:r>
          </a:p>
          <a:p>
            <a:pPr>
              <a:lnSpc>
                <a:spcPct val="80000"/>
              </a:lnSpc>
              <a:defRPr sz="2500">
                <a:solidFill>
                  <a:srgbClr val="FFFFFF"/>
                </a:solidFill>
                <a:latin typeface="Gilroy Bold"/>
                <a:ea typeface="Gilroy Bold"/>
                <a:cs typeface="Gilroy Bold"/>
                <a:sym typeface="Gilroy Bold"/>
              </a:defRPr>
            </a:pPr>
            <a:r>
              <a:rPr lang="lv-LV" dirty="0"/>
              <a:t>viegli uzķers veselības ritmu</a:t>
            </a:r>
            <a:r>
              <a:rPr dirty="0"/>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a:srcRect l="13943" t="4161" r="2432" b="12214"/>
          <a:stretch>
            <a:fillRect/>
          </a:stretch>
        </p:blipFill>
        <p:spPr>
          <a:xfrm>
            <a:off x="0" y="0"/>
            <a:ext cx="9144000" cy="5143500"/>
          </a:xfrm>
          <a:prstGeom prst="rect">
            <a:avLst/>
          </a:prstGeom>
          <a:ln w="12700">
            <a:miter lim="400000"/>
          </a:ln>
        </p:spPr>
      </p:pic>
      <p:sp>
        <p:nvSpPr>
          <p:cNvPr id="393" name="O!Mega-3 TG"/>
          <p:cNvSpPr txBox="1"/>
          <p:nvPr/>
        </p:nvSpPr>
        <p:spPr>
          <a:xfrm>
            <a:off x="406400" y="406400"/>
            <a:ext cx="2249069" cy="359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t>O!Mega-3 TG</a:t>
            </a:r>
          </a:p>
        </p:txBody>
      </p:sp>
      <p:sp>
        <p:nvSpPr>
          <p:cNvPr id="39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407" name="Группа"/>
          <p:cNvGrpSpPr/>
          <p:nvPr/>
        </p:nvGrpSpPr>
        <p:grpSpPr>
          <a:xfrm>
            <a:off x="406397" y="1168397"/>
            <a:ext cx="5141311" cy="2111809"/>
            <a:chOff x="-2" y="-1"/>
            <a:chExt cx="5141309" cy="2111807"/>
          </a:xfrm>
        </p:grpSpPr>
        <p:pic>
          <p:nvPicPr>
            <p:cNvPr id="395" name="Безымянный-1-20.png" descr="Безымянный-1-20.png"/>
            <p:cNvPicPr>
              <a:picLocks noChangeAspect="1"/>
            </p:cNvPicPr>
            <p:nvPr/>
          </p:nvPicPr>
          <p:blipFill>
            <a:blip r:embed="rId4"/>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5141309" cy="2015224"/>
              <a:chOff x="-1" y="0"/>
              <a:chExt cx="5141307" cy="2015222"/>
            </a:xfrm>
          </p:grpSpPr>
          <p:grpSp>
            <p:nvGrpSpPr>
              <p:cNvPr id="398" name="Группа"/>
              <p:cNvGrpSpPr/>
              <p:nvPr/>
            </p:nvGrpSpPr>
            <p:grpSpPr>
              <a:xfrm>
                <a:off x="0" y="0"/>
                <a:ext cx="5141306" cy="444339"/>
                <a:chOff x="0" y="0"/>
                <a:chExt cx="5141305" cy="444338"/>
              </a:xfrm>
            </p:grpSpPr>
            <p:pic>
              <p:nvPicPr>
                <p:cNvPr id="396" name="Безымянный-1-29.png" descr="Безымянный-1-29.png"/>
                <p:cNvPicPr>
                  <a:picLocks noChangeAspect="1"/>
                </p:cNvPicPr>
                <p:nvPr/>
              </p:nvPicPr>
              <p:blipFill>
                <a:blip r:embed="rId5"/>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18249" y="106754"/>
                  <a:ext cx="4623056"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lv-LV" dirty="0"/>
                    <a:t>Sniedz atbalstu sirds, asinsvadu un redzes veselībai;</a:t>
                  </a:r>
                  <a:endParaRPr dirty="0"/>
                </a:p>
              </p:txBody>
            </p:sp>
          </p:grpSp>
          <p:grpSp>
            <p:nvGrpSpPr>
              <p:cNvPr id="401" name="Группа"/>
              <p:cNvGrpSpPr/>
              <p:nvPr/>
            </p:nvGrpSpPr>
            <p:grpSpPr>
              <a:xfrm>
                <a:off x="-1" y="555225"/>
                <a:ext cx="3227324" cy="445559"/>
                <a:chOff x="0" y="0"/>
                <a:chExt cx="3227322" cy="445557"/>
              </a:xfrm>
            </p:grpSpPr>
            <p:pic>
              <p:nvPicPr>
                <p:cNvPr id="399" name="Безымянный-1-30.png" descr="Безымянный-1-30.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2709072"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Stiprina nervu- un imūnsistēmu;</a:t>
                  </a:r>
                  <a:endParaRPr dirty="0"/>
                </a:p>
              </p:txBody>
            </p:sp>
          </p:grpSp>
          <p:grpSp>
            <p:nvGrpSpPr>
              <p:cNvPr id="404" name="Группа"/>
              <p:cNvGrpSpPr/>
              <p:nvPr/>
            </p:nvGrpSpPr>
            <p:grpSpPr>
              <a:xfrm>
                <a:off x="-1" y="1111719"/>
                <a:ext cx="2948401" cy="444241"/>
                <a:chOff x="0" y="0"/>
                <a:chExt cx="2948399" cy="444239"/>
              </a:xfrm>
            </p:grpSpPr>
            <p:pic>
              <p:nvPicPr>
                <p:cNvPr id="402" name="Безымянный-1-28.png" descr="Безымянный-1-28.png"/>
                <p:cNvPicPr>
                  <a:picLocks noChangeAspect="1"/>
                </p:cNvPicPr>
                <p:nvPr/>
              </p:nvPicPr>
              <p:blipFill>
                <a:blip r:embed="rId7"/>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16835"/>
                  <a:ext cx="2430149"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Palīdz uzlabot ādas stāvokli;</a:t>
                  </a:r>
                  <a:endParaRPr dirty="0"/>
                </a:p>
              </p:txBody>
            </p:sp>
          </p:grpSp>
          <p:sp>
            <p:nvSpPr>
              <p:cNvPr id="405" name="продлевает активное долголетие"/>
              <p:cNvSpPr txBox="1"/>
              <p:nvPr/>
            </p:nvSpPr>
            <p:spPr>
              <a:xfrm>
                <a:off x="518250" y="1784390"/>
                <a:ext cx="2281072"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Paildzina aktīvo ilgmūžību.</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8192948" cy="344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dirty="0"/>
              <a:t>O!Mega-3 TG </a:t>
            </a:r>
            <a:r>
              <a:rPr lang="lv-LV" dirty="0"/>
              <a:t>ir ideāli piemērots tiem, kas vēlas:</a:t>
            </a:r>
            <a:r>
              <a:rPr dirty="0"/>
              <a:t>  </a:t>
            </a:r>
          </a:p>
        </p:txBody>
      </p:sp>
      <p:grpSp>
        <p:nvGrpSpPr>
          <p:cNvPr id="416" name="Группа"/>
          <p:cNvGrpSpPr/>
          <p:nvPr/>
        </p:nvGrpSpPr>
        <p:grpSpPr>
          <a:xfrm>
            <a:off x="406400" y="1168400"/>
            <a:ext cx="3746697" cy="444338"/>
            <a:chOff x="0" y="0"/>
            <a:chExt cx="3746696" cy="444337"/>
          </a:xfrm>
        </p:grpSpPr>
        <p:pic>
          <p:nvPicPr>
            <p:cNvPr id="414" name="Безымянный-1-35.png" descr="Безымянный-1-35.png"/>
            <p:cNvPicPr>
              <a:picLocks noChangeAspect="1"/>
            </p:cNvPicPr>
            <p:nvPr/>
          </p:nvPicPr>
          <p:blipFill>
            <a:blip r:embed="rId4"/>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49" y="112537"/>
              <a:ext cx="322844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lv-LV" dirty="0"/>
                <a:t>Paaugstināt izturību un darbaspējas;</a:t>
              </a:r>
              <a:endParaRPr dirty="0"/>
            </a:p>
          </p:txBody>
        </p:sp>
      </p:grpSp>
      <p:grpSp>
        <p:nvGrpSpPr>
          <p:cNvPr id="419" name="Группа"/>
          <p:cNvGrpSpPr/>
          <p:nvPr/>
        </p:nvGrpSpPr>
        <p:grpSpPr>
          <a:xfrm>
            <a:off x="406400" y="1724104"/>
            <a:ext cx="3762727" cy="445558"/>
            <a:chOff x="0" y="0"/>
            <a:chExt cx="3762726" cy="445557"/>
          </a:xfrm>
        </p:grpSpPr>
        <p:pic>
          <p:nvPicPr>
            <p:cNvPr id="417" name="Безымянный-1-34.png" descr="Безымянный-1-34.png"/>
            <p:cNvPicPr>
              <a:picLocks noChangeAspect="1"/>
            </p:cNvPicPr>
            <p:nvPr/>
          </p:nvPicPr>
          <p:blipFill>
            <a:blip r:embed="rId5"/>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49" y="87522"/>
              <a:ext cx="324447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lv-LV" dirty="0"/>
                <a:t>Tikt galā ar lielām garīgajām slodzēm;</a:t>
              </a:r>
              <a:endParaRPr dirty="0"/>
            </a:p>
          </p:txBody>
        </p:sp>
      </p:grpSp>
      <p:grpSp>
        <p:nvGrpSpPr>
          <p:cNvPr id="422" name="Группа"/>
          <p:cNvGrpSpPr/>
          <p:nvPr/>
        </p:nvGrpSpPr>
        <p:grpSpPr>
          <a:xfrm>
            <a:off x="406400" y="2281078"/>
            <a:ext cx="3612045" cy="444240"/>
            <a:chOff x="0" y="0"/>
            <a:chExt cx="3612044" cy="444239"/>
          </a:xfrm>
        </p:grpSpPr>
        <p:pic>
          <p:nvPicPr>
            <p:cNvPr id="420" name="Безымянный-1-31.png" descr="Безымянный-1-31.png"/>
            <p:cNvPicPr>
              <a:picLocks noChangeAspect="1"/>
            </p:cNvPicPr>
            <p:nvPr/>
          </p:nvPicPr>
          <p:blipFill>
            <a:blip r:embed="rId6"/>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18249" y="77787"/>
              <a:ext cx="3093795"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lv-LV" dirty="0"/>
                <a:t>Uzturēt sirds un asinsvadu veselību;</a:t>
              </a:r>
              <a:endParaRPr dirty="0"/>
            </a:p>
          </p:txBody>
        </p:sp>
      </p:grpSp>
      <p:grpSp>
        <p:nvGrpSpPr>
          <p:cNvPr id="425" name="Группа"/>
          <p:cNvGrpSpPr/>
          <p:nvPr/>
        </p:nvGrpSpPr>
        <p:grpSpPr>
          <a:xfrm>
            <a:off x="406399" y="2837377"/>
            <a:ext cx="2167741" cy="444268"/>
            <a:chOff x="0" y="0"/>
            <a:chExt cx="2167740" cy="444266"/>
          </a:xfrm>
        </p:grpSpPr>
        <p:pic>
          <p:nvPicPr>
            <p:cNvPr id="423" name="Безымянный-1-33.png" descr="Безымянный-1-33.png"/>
            <p:cNvPicPr>
              <a:picLocks noChangeAspect="1"/>
            </p:cNvPicPr>
            <p:nvPr/>
          </p:nvPicPr>
          <p:blipFill>
            <a:blip r:embed="rId7"/>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1649490"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Saglabāt asu redzi;</a:t>
              </a:r>
              <a:endParaRPr dirty="0"/>
            </a:p>
          </p:txBody>
        </p:sp>
      </p:grpSp>
      <p:grpSp>
        <p:nvGrpSpPr>
          <p:cNvPr id="428" name="Группа"/>
          <p:cNvGrpSpPr/>
          <p:nvPr/>
        </p:nvGrpSpPr>
        <p:grpSpPr>
          <a:xfrm>
            <a:off x="406399" y="3393691"/>
            <a:ext cx="3076643" cy="444268"/>
            <a:chOff x="0" y="-1"/>
            <a:chExt cx="3076642" cy="444267"/>
          </a:xfrm>
        </p:grpSpPr>
        <p:pic>
          <p:nvPicPr>
            <p:cNvPr id="426" name="Безымянный-1-32.png" descr="Безымянный-1-32.png"/>
            <p:cNvPicPr>
              <a:picLocks noChangeAspect="1"/>
            </p:cNvPicPr>
            <p:nvPr/>
          </p:nvPicPr>
          <p:blipFill>
            <a:blip r:embed="rId8"/>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2558392"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Parūpēties par nervu sistēmu;</a:t>
              </a:r>
              <a:endParaRPr dirty="0"/>
            </a:p>
          </p:txBody>
        </p:sp>
      </p:grpSp>
      <p:grpSp>
        <p:nvGrpSpPr>
          <p:cNvPr id="431" name="Группа"/>
          <p:cNvGrpSpPr/>
          <p:nvPr/>
        </p:nvGrpSpPr>
        <p:grpSpPr>
          <a:xfrm>
            <a:off x="406400" y="3950006"/>
            <a:ext cx="4136227" cy="444268"/>
            <a:chOff x="0" y="0"/>
            <a:chExt cx="4136225" cy="444266"/>
          </a:xfrm>
        </p:grpSpPr>
        <p:pic>
          <p:nvPicPr>
            <p:cNvPr id="429" name="Безымянный-1-36.png" descr="Безымянный-1-36.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49" y="82541"/>
              <a:ext cx="3617976"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lv-LV" sz="1500" dirty="0">
                  <a:sym typeface="Gilroy Regular"/>
                </a:rPr>
                <a:t>Neslimot ar saaukstēšanos SARS sezonā.</a:t>
              </a:r>
              <a:endParaRPr dirty="0"/>
            </a:p>
          </p:txBody>
        </p:sp>
      </p:grpSp>
      <p:grpSp>
        <p:nvGrpSpPr>
          <p:cNvPr id="434" name="Группа"/>
          <p:cNvGrpSpPr/>
          <p:nvPr/>
        </p:nvGrpSpPr>
        <p:grpSpPr>
          <a:xfrm>
            <a:off x="406399" y="4795520"/>
            <a:ext cx="8407401" cy="158276"/>
            <a:chOff x="0" y="0"/>
            <a:chExt cx="8407400" cy="158275"/>
          </a:xfrm>
        </p:grpSpPr>
        <p:sp>
          <p:nvSpPr>
            <p:cNvPr id="432" name="O!Mega-3 TG"/>
            <p:cNvSpPr txBox="1"/>
            <p:nvPr/>
          </p:nvSpPr>
          <p:spPr>
            <a:xfrm>
              <a:off x="0" y="0"/>
              <a:ext cx="958596" cy="1477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rPr dirty="0"/>
                <a:t>O!</a:t>
              </a:r>
              <a:r>
                <a:rPr lang="lv-LV" dirty="0" err="1"/>
                <a:t>Mega</a:t>
              </a:r>
              <a:r>
                <a:rPr dirty="0"/>
                <a:t>-3 TG</a:t>
              </a:r>
            </a:p>
          </p:txBody>
        </p:sp>
        <p:pic>
          <p:nvPicPr>
            <p:cNvPr id="433" name="Безымянный-1-44.png" descr="Безымянный-1-44.png"/>
            <p:cNvPicPr>
              <a:picLocks noChangeAspect="1"/>
            </p:cNvPicPr>
            <p:nvPr/>
          </p:nvPicPr>
          <p:blipFill>
            <a:blip r:embed="rId10"/>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4F85ABD-7AC6-2709-8380-FB04DF8D5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42474" cy="5198892"/>
          </a:xfrm>
          <a:prstGeom prst="rect">
            <a:avLst/>
          </a:prstGeom>
        </p:spPr>
      </p:pic>
      <p:sp>
        <p:nvSpPr>
          <p:cNvPr id="11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t>O!Mega-3 TG</a:t>
            </a:r>
          </a:p>
        </p:txBody>
      </p:sp>
      <p:pic>
        <p:nvPicPr>
          <p:cNvPr id="116" name="Безымянный-1-45.png" descr="Безымянный-1-45.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a:srcRect l="9090" t="9034" b="55"/>
          <a:stretch>
            <a:fillRect/>
          </a:stretch>
        </p:blipFill>
        <p:spPr>
          <a:xfrm>
            <a:off x="-23150" y="0"/>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2264716" cy="421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t>O!Mega-3 TG</a:t>
            </a:r>
          </a:p>
        </p:txBody>
      </p:sp>
      <p:sp>
        <p:nvSpPr>
          <p:cNvPr id="44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442" name="Для здоровья сердца,  сосудов и зрения"/>
          <p:cNvSpPr txBox="1"/>
          <p:nvPr/>
        </p:nvSpPr>
        <p:spPr>
          <a:xfrm>
            <a:off x="787399" y="1315443"/>
            <a:ext cx="3180358"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lv-LV" dirty="0"/>
              <a:t>Sirds, asinsvadu un redzes veselībai;</a:t>
            </a:r>
            <a:endParaRPr dirty="0"/>
          </a:p>
        </p:txBody>
      </p:sp>
      <p:sp>
        <p:nvSpPr>
          <p:cNvPr id="443" name="Высокая концентрация ПНЖК  омега-3 в каждой капсуле"/>
          <p:cNvSpPr txBox="1"/>
          <p:nvPr/>
        </p:nvSpPr>
        <p:spPr>
          <a:xfrm>
            <a:off x="787400" y="1797050"/>
            <a:ext cx="238847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lv-LV" dirty="0"/>
              <a:t>Augsta Omega-3 PUFA </a:t>
            </a:r>
          </a:p>
          <a:p>
            <a:pPr>
              <a:defRPr sz="1500">
                <a:solidFill>
                  <a:srgbClr val="FFFFFF"/>
                </a:solidFill>
                <a:latin typeface="Gilroy Regular"/>
                <a:ea typeface="Gilroy Regular"/>
                <a:cs typeface="Gilroy Regular"/>
                <a:sym typeface="Gilroy Regular"/>
              </a:defRPr>
            </a:pPr>
            <a:r>
              <a:rPr lang="lv-LV" dirty="0"/>
              <a:t>koncentrācija katrā kapsulā;</a:t>
            </a:r>
            <a:endParaRPr dirty="0"/>
          </a:p>
        </p:txBody>
      </p:sp>
      <p:sp>
        <p:nvSpPr>
          <p:cNvPr id="444" name="Подходит для детей с 14 лет  и взрослых"/>
          <p:cNvSpPr txBox="1"/>
          <p:nvPr/>
        </p:nvSpPr>
        <p:spPr>
          <a:xfrm>
            <a:off x="787399" y="2400300"/>
            <a:ext cx="341600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lv-LV" dirty="0"/>
              <a:t>Piemērots bērniem no </a:t>
            </a:r>
            <a:r>
              <a:rPr dirty="0"/>
              <a:t>14 </a:t>
            </a:r>
            <a:r>
              <a:rPr lang="lv-LV" dirty="0"/>
              <a:t>gadu vecuma </a:t>
            </a:r>
          </a:p>
          <a:p>
            <a:pPr>
              <a:defRPr sz="1500">
                <a:solidFill>
                  <a:srgbClr val="FFFFFF"/>
                </a:solidFill>
                <a:latin typeface="Gilroy Regular"/>
                <a:ea typeface="Gilroy Regular"/>
                <a:cs typeface="Gilroy Regular"/>
                <a:sym typeface="Gilroy Regular"/>
              </a:defRPr>
            </a:pPr>
            <a:r>
              <a:rPr lang="lv-LV" dirty="0"/>
              <a:t>un pieaugušajiem.</a:t>
            </a: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1</a:t>
              </a:r>
            </a:p>
          </p:txBody>
        </p:sp>
      </p:grpSp>
      <p:sp>
        <p:nvSpPr>
          <p:cNvPr id="449" name="Линия"/>
          <p:cNvSpPr/>
          <p:nvPr/>
        </p:nvSpPr>
        <p:spPr>
          <a:xfrm flipH="1" flipV="1">
            <a:off x="544099" y="2146317"/>
            <a:ext cx="4730" cy="330168"/>
          </a:xfrm>
          <a:prstGeom prst="line">
            <a:avLst/>
          </a:prstGeom>
          <a:ln w="12700">
            <a:solidFill>
              <a:srgbClr val="FFFFFF"/>
            </a:solidFill>
          </a:ln>
        </p:spPr>
        <p:txBody>
          <a:bodyPr lIns="45718" tIns="45718" rIns="45718" bIns="45718"/>
          <a:lstStyle/>
          <a:p>
            <a:endParaRPr/>
          </a:p>
        </p:txBody>
      </p:sp>
      <p:grpSp>
        <p:nvGrpSpPr>
          <p:cNvPr id="452" name="Группа"/>
          <p:cNvGrpSpPr/>
          <p:nvPr/>
        </p:nvGrpSpPr>
        <p:grpSpPr>
          <a:xfrm>
            <a:off x="406400" y="2473831"/>
            <a:ext cx="279400" cy="279403"/>
            <a:chOff x="0" y="0"/>
            <a:chExt cx="279400" cy="279402"/>
          </a:xfrm>
        </p:grpSpPr>
        <p:sp>
          <p:nvSpPr>
            <p:cNvPr id="450"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1" name="3"/>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3</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4630981"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(30 </a:t>
            </a:r>
            <a:r>
              <a:rPr lang="lv-LV" dirty="0"/>
              <a:t>kapsulas</a:t>
            </a:r>
            <a:r>
              <a:rPr dirty="0"/>
              <a:t>)</a:t>
            </a:r>
          </a:p>
        </p:txBody>
      </p:sp>
      <p:sp>
        <p:nvSpPr>
          <p:cNvPr id="461" name="CustomShape 2"/>
          <p:cNvSpPr txBox="1"/>
          <p:nvPr/>
        </p:nvSpPr>
        <p:spPr>
          <a:xfrm>
            <a:off x="406400" y="1634220"/>
            <a:ext cx="2983094"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lv-LV" dirty="0"/>
              <a:t>BONUS-PUNKTI:</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lv-LV" dirty="0"/>
              <a:t>KLUBA CENA:</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lv-LV" dirty="0"/>
              <a:t>MAZUMTIRDZNIECĪBAS CENA:</a:t>
            </a:r>
            <a:endParaRPr dirty="0"/>
          </a:p>
        </p:txBody>
      </p:sp>
      <p:sp>
        <p:nvSpPr>
          <p:cNvPr id="462" name="CustomShape 4"/>
          <p:cNvSpPr txBox="1"/>
          <p:nvPr/>
        </p:nvSpPr>
        <p:spPr>
          <a:xfrm>
            <a:off x="3389494" y="2983561"/>
            <a:ext cx="1017812"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15,00 </a:t>
            </a:r>
            <a:r>
              <a:rPr lang="lv-LV" dirty="0" err="1"/>
              <a:t>n.v</a:t>
            </a:r>
            <a:r>
              <a:rPr lang="lv-LV" dirty="0"/>
              <a:t>.</a:t>
            </a:r>
            <a:endParaRPr dirty="0"/>
          </a:p>
        </p:txBody>
      </p:sp>
      <p:sp>
        <p:nvSpPr>
          <p:cNvPr id="463" name="CustomShape 5"/>
          <p:cNvSpPr txBox="1"/>
          <p:nvPr/>
        </p:nvSpPr>
        <p:spPr>
          <a:xfrm>
            <a:off x="3389494" y="2325280"/>
            <a:ext cx="1251954"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12,00</a:t>
            </a:r>
            <a:r>
              <a:rPr lang="lv-LV" dirty="0"/>
              <a:t> </a:t>
            </a:r>
            <a:r>
              <a:rPr lang="lv-LV" dirty="0" err="1"/>
              <a:t>n.v</a:t>
            </a:r>
            <a:r>
              <a:rPr lang="lv-LV" dirty="0"/>
              <a:t>.</a:t>
            </a:r>
            <a:endParaRPr dirty="0"/>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593336" y="1630123"/>
            <a:ext cx="405113" cy="445010"/>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678481" y="1754647"/>
            <a:ext cx="234824"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rPr dirty="0"/>
              <a:t>7,5</a:t>
            </a:r>
          </a:p>
        </p:txBody>
      </p:sp>
      <p:grpSp>
        <p:nvGrpSpPr>
          <p:cNvPr id="469" name="Группа"/>
          <p:cNvGrpSpPr/>
          <p:nvPr/>
        </p:nvGrpSpPr>
        <p:grpSpPr>
          <a:xfrm>
            <a:off x="406399" y="4795520"/>
            <a:ext cx="8407401" cy="158275"/>
            <a:chOff x="0" y="0"/>
            <a:chExt cx="8407400" cy="158274"/>
          </a:xfrm>
        </p:grpSpPr>
        <p:sp>
          <p:nvSpPr>
            <p:cNvPr id="467"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68" name="Безымянный-1-44.png" descr="Безымянный-1-44.png"/>
            <p:cNvPicPr>
              <a:picLocks noChangeAspect="1"/>
            </p:cNvPicPr>
            <p:nvPr/>
          </p:nvPicPr>
          <p:blipFill>
            <a:blip r:embed="rId4"/>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74" name="CustomShape 1"/>
          <p:cNvSpPr txBox="1"/>
          <p:nvPr/>
        </p:nvSpPr>
        <p:spPr>
          <a:xfrm>
            <a:off x="406399" y="406400"/>
            <a:ext cx="4630981"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(90 </a:t>
            </a:r>
            <a:r>
              <a:rPr lang="lv-LV" dirty="0"/>
              <a:t>kapsulas</a:t>
            </a:r>
            <a:r>
              <a:rPr dirty="0"/>
              <a:t>)</a:t>
            </a:r>
          </a:p>
        </p:txBody>
      </p:sp>
      <p:sp>
        <p:nvSpPr>
          <p:cNvPr id="475" name="CustomShape 2"/>
          <p:cNvSpPr txBox="1"/>
          <p:nvPr/>
        </p:nvSpPr>
        <p:spPr>
          <a:xfrm>
            <a:off x="406400" y="1634220"/>
            <a:ext cx="3035993"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lv-LV" dirty="0"/>
              <a:t>BONUS-PUNKTI:</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lv-LV" dirty="0"/>
              <a:t>KLUBA CENA:</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endParaRPr lang="lv-LV" dirty="0"/>
          </a:p>
          <a:p>
            <a:pPr>
              <a:defRPr sz="1500">
                <a:solidFill>
                  <a:srgbClr val="FFFFFF"/>
                </a:solidFill>
                <a:latin typeface="Gilroy Bold"/>
                <a:ea typeface="Gilroy Bold"/>
                <a:cs typeface="Gilroy Bold"/>
                <a:sym typeface="Gilroy Bold"/>
              </a:defRPr>
            </a:pPr>
            <a:r>
              <a:rPr lang="lv-LV" dirty="0"/>
              <a:t>MAZUMTIRDZNIECĪBAS CENA:</a:t>
            </a:r>
            <a:endParaRPr dirty="0"/>
          </a:p>
        </p:txBody>
      </p:sp>
      <p:sp>
        <p:nvSpPr>
          <p:cNvPr id="476" name="CustomShape 4"/>
          <p:cNvSpPr txBox="1"/>
          <p:nvPr/>
        </p:nvSpPr>
        <p:spPr>
          <a:xfrm>
            <a:off x="3566182" y="2990911"/>
            <a:ext cx="1017812"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37,50 </a:t>
            </a:r>
            <a:r>
              <a:rPr lang="lv-LV" dirty="0"/>
              <a:t>n</a:t>
            </a:r>
            <a:r>
              <a:rPr dirty="0"/>
              <a:t>.</a:t>
            </a:r>
            <a:r>
              <a:rPr lang="lv-LV" dirty="0"/>
              <a:t>v</a:t>
            </a:r>
            <a:r>
              <a:rPr dirty="0"/>
              <a:t>.</a:t>
            </a:r>
          </a:p>
        </p:txBody>
      </p:sp>
      <p:sp>
        <p:nvSpPr>
          <p:cNvPr id="477" name="CustomShape 5"/>
          <p:cNvSpPr txBox="1"/>
          <p:nvPr/>
        </p:nvSpPr>
        <p:spPr>
          <a:xfrm>
            <a:off x="3566182" y="2326717"/>
            <a:ext cx="1017812"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30,00 </a:t>
            </a:r>
            <a:r>
              <a:rPr lang="lv-LV" dirty="0"/>
              <a:t>n</a:t>
            </a:r>
            <a:r>
              <a:rPr dirty="0"/>
              <a:t>.</a:t>
            </a:r>
            <a:r>
              <a:rPr lang="lv-LV" dirty="0"/>
              <a:t>v</a:t>
            </a:r>
            <a:r>
              <a:rPr dirty="0"/>
              <a:t>.</a:t>
            </a:r>
          </a:p>
        </p:txBody>
      </p:sp>
      <p:sp>
        <p:nvSpPr>
          <p:cNvPr id="478" name="CustomShape 6"/>
          <p:cNvSpPr/>
          <p:nvPr/>
        </p:nvSpPr>
        <p:spPr>
          <a:xfrm>
            <a:off x="3827436" y="1583070"/>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908907" y="1732740"/>
            <a:ext cx="332360"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rPr dirty="0"/>
              <a:t>19,0</a:t>
            </a:r>
          </a:p>
        </p:txBody>
      </p:sp>
      <p:sp>
        <p:nvSpPr>
          <p:cNvPr id="48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8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Безымянный-1_Монтажная область 1 копия.png" descr="Безымянный-1_Монтажная область 1 копия.png"/>
          <p:cNvPicPr>
            <a:picLocks noChangeAspect="1"/>
          </p:cNvPicPr>
          <p:nvPr/>
        </p:nvPicPr>
        <p:blipFill>
          <a:blip r:embed="rId2"/>
          <a:srcRect t="4" b="4"/>
          <a:stretch>
            <a:fillRect/>
          </a:stretch>
        </p:blipFill>
        <p:spPr>
          <a:xfrm>
            <a:off x="0" y="-1"/>
            <a:ext cx="9144001" cy="5143503"/>
          </a:xfrm>
          <a:prstGeom prst="rect">
            <a:avLst/>
          </a:prstGeom>
          <a:ln w="12700">
            <a:miter lim="400000"/>
          </a:ln>
        </p:spPr>
      </p:pic>
      <p:sp>
        <p:nvSpPr>
          <p:cNvPr id="110" name="Восстановленная триглицеридная форма —  лучший способ повысить концентрацию  ЭПК и ДГК"/>
          <p:cNvSpPr txBox="1"/>
          <p:nvPr/>
        </p:nvSpPr>
        <p:spPr>
          <a:xfrm>
            <a:off x="406398" y="406400"/>
            <a:ext cx="8452635"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lv-LV" dirty="0"/>
              <a:t>nāk </a:t>
            </a:r>
            <a:r>
              <a:rPr dirty="0"/>
              <a:t>Omega 3/60</a:t>
            </a:r>
            <a:r>
              <a:rPr lang="lv-LV" dirty="0"/>
              <a:t> vietā</a:t>
            </a:r>
            <a:r>
              <a:rPr dirty="0"/>
              <a:t>: </a:t>
            </a:r>
            <a:r>
              <a:rPr lang="lv-LV" dirty="0"/>
              <a:t>kas ir mainījies</a:t>
            </a:r>
            <a:r>
              <a:rPr dirty="0"/>
              <a:t>?</a:t>
            </a:r>
          </a:p>
        </p:txBody>
      </p:sp>
      <p:graphicFrame>
        <p:nvGraphicFramePr>
          <p:cNvPr id="111" name="Таблица"/>
          <p:cNvGraphicFramePr/>
          <p:nvPr/>
        </p:nvGraphicFramePr>
        <p:xfrm>
          <a:off x="411941" y="1092200"/>
          <a:ext cx="8409519" cy="3655250"/>
        </p:xfrm>
        <a:graphic>
          <a:graphicData uri="http://schemas.openxmlformats.org/drawingml/2006/table">
            <a:tbl>
              <a:tblPr firstRow="1" firstCol="1" bandRow="1">
                <a:tableStyleId>{2708684C-4D16-4618-839F-0558EEFCDFE6}</a:tableStyleId>
              </a:tblPr>
              <a:tblGrid>
                <a:gridCol w="2803173">
                  <a:extLst>
                    <a:ext uri="{9D8B030D-6E8A-4147-A177-3AD203B41FA5}">
                      <a16:colId xmlns:a16="http://schemas.microsoft.com/office/drawing/2014/main" val="20000"/>
                    </a:ext>
                  </a:extLst>
                </a:gridCol>
                <a:gridCol w="2803173">
                  <a:extLst>
                    <a:ext uri="{9D8B030D-6E8A-4147-A177-3AD203B41FA5}">
                      <a16:colId xmlns:a16="http://schemas.microsoft.com/office/drawing/2014/main" val="20001"/>
                    </a:ext>
                  </a:extLst>
                </a:gridCol>
                <a:gridCol w="2803173">
                  <a:extLst>
                    <a:ext uri="{9D8B030D-6E8A-4147-A177-3AD203B41FA5}">
                      <a16:colId xmlns:a16="http://schemas.microsoft.com/office/drawing/2014/main" val="20002"/>
                    </a:ext>
                  </a:extLst>
                </a:gridCol>
              </a:tblGrid>
              <a:tr h="410108">
                <a:tc>
                  <a:txBody>
                    <a:bodyPr/>
                    <a:lstStyle/>
                    <a:p>
                      <a:endParaRPr dirty="0"/>
                    </a:p>
                  </a:txBody>
                  <a:tcPr marL="0" marR="0" marT="0" marB="0" horzOverflow="overflow">
                    <a:lnL w="12700">
                      <a:solidFill>
                        <a:srgbClr val="FFFFFF"/>
                      </a:solidFill>
                      <a:miter lim="400000"/>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l">
                        <a:defRPr sz="1300" b="0">
                          <a:solidFill>
                            <a:srgbClr val="FEE6AF"/>
                          </a:solidFill>
                          <a:latin typeface="Gilroy Bold"/>
                          <a:ea typeface="Gilroy Bold"/>
                          <a:cs typeface="Gilroy Bold"/>
                          <a:sym typeface="Gilroy Bold"/>
                        </a:defRPr>
                      </a:pPr>
                      <a:r>
                        <a:rPr sz="2000" b="1" dirty="0">
                          <a:latin typeface="☞GILROY-REGULAR" pitchFamily="2" charset="0"/>
                          <a:ea typeface="+mn-ea"/>
                          <a:cs typeface="+mn-cs"/>
                          <a:sym typeface="Arial"/>
                        </a:rPr>
                        <a:t>O!Mega-3 TG</a:t>
                      </a:r>
                    </a:p>
                  </a:txBody>
                  <a:tcPr marL="101600" marR="101600" marT="101600" marB="101600" horzOverflow="overflow">
                    <a:lnL w="6350">
                      <a:solidFill>
                        <a:srgbClr val="FFFFFF"/>
                      </a:solidFill>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ctr" defTabSz="449580">
                        <a:lnSpc>
                          <a:spcPct val="115000"/>
                        </a:lnSpc>
                        <a:defRPr sz="1400" b="0">
                          <a:solidFill>
                            <a:srgbClr val="FEE6A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 3/60</a:t>
                      </a:r>
                    </a:p>
                  </a:txBody>
                  <a:tcPr marL="101600" marR="101600" marT="101600" marB="101600" horzOverflow="overflow">
                    <a:lnL w="6350">
                      <a:solidFill>
                        <a:srgbClr val="FFFFFF"/>
                      </a:solidFill>
                    </a:lnL>
                    <a:lnR w="12700">
                      <a:solidFill>
                        <a:srgbClr val="FFFFFF"/>
                      </a:solidFill>
                      <a:miter lim="400000"/>
                    </a:lnR>
                    <a:lnT w="12700">
                      <a:solidFill>
                        <a:srgbClr val="FFFFFF"/>
                      </a:solidFill>
                      <a:miter lim="400000"/>
                    </a:lnT>
                    <a:lnB w="6350">
                      <a:solidFill>
                        <a:srgbClr val="FFFFFF"/>
                      </a:solidFill>
                    </a:lnB>
                    <a:solidFill>
                      <a:srgbClr val="001561">
                        <a:alpha val="0"/>
                      </a:srgbClr>
                    </a:solidFill>
                  </a:tcPr>
                </a:tc>
                <a:extLst>
                  <a:ext uri="{0D108BD9-81ED-4DB2-BD59-A6C34878D82A}">
                    <a16:rowId xmlns:a16="http://schemas.microsoft.com/office/drawing/2014/main" val="10000"/>
                  </a:ext>
                </a:extLst>
              </a:tr>
              <a:tr h="1370096">
                <a:tc>
                  <a:txBody>
                    <a:bodyPr/>
                    <a:lstStyle/>
                    <a:p>
                      <a:pPr marL="25400" indent="-25400" algn="l" defTabSz="449580">
                        <a:lnSpc>
                          <a:spcPct val="115000"/>
                        </a:lnSpc>
                        <a:spcBef>
                          <a:spcPts val="700"/>
                        </a:spcBef>
                        <a:defRPr sz="1300" b="0">
                          <a:solidFill>
                            <a:srgbClr val="FEE6AF"/>
                          </a:solidFill>
                          <a:uFill>
                            <a:solidFill>
                              <a:srgbClr val="000000"/>
                            </a:solidFill>
                          </a:uFill>
                          <a:latin typeface="Gilroy Bold"/>
                          <a:ea typeface="Gilroy Bold"/>
                          <a:cs typeface="Gilroy Bold"/>
                          <a:sym typeface="Gilroy Bold"/>
                        </a:defRPr>
                      </a:pPr>
                      <a:r>
                        <a:rPr lang="lv-LV" dirty="0"/>
                        <a:t>Omega-3 PUFA</a:t>
                      </a:r>
                      <a:r>
                        <a:rPr lang="lv-LV" baseline="0" dirty="0"/>
                        <a:t> saturs</a:t>
                      </a:r>
                      <a:endParaRPr dirty="0"/>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Kopējais Omega-3 PUFA saturs </a:t>
                      </a:r>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650 mg, no kuriem: </a:t>
                      </a:r>
                    </a:p>
                    <a:p>
                      <a:pPr marL="171450" indent="-171450" algn="l" defTabSz="449580">
                        <a:lnSpc>
                          <a:spcPct val="115000"/>
                        </a:lnSpc>
                        <a:buFont typeface="Arial" panose="020B0604020202020204" pitchFamily="34" charset="0"/>
                        <a:buChar char="•"/>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EPA (</a:t>
                      </a:r>
                      <a:r>
                        <a:rPr lang="lv-LV" sz="1200" b="0" i="0" u="none" strike="noStrike" cap="none" spc="0" baseline="0" dirty="0" err="1">
                          <a:solidFill>
                            <a:schemeClr val="bg1"/>
                          </a:solidFill>
                          <a:uFillTx/>
                          <a:latin typeface="+mn-lt"/>
                          <a:ea typeface="+mn-ea"/>
                          <a:cs typeface="+mn-cs"/>
                          <a:sym typeface="Gilroy Regular"/>
                        </a:rPr>
                        <a:t>eikozapentaēnskābe</a:t>
                      </a:r>
                      <a:r>
                        <a:rPr lang="lv-LV" sz="1200" b="0" i="0" u="none" strike="noStrike" cap="none" spc="0" baseline="0" dirty="0">
                          <a:solidFill>
                            <a:schemeClr val="bg1"/>
                          </a:solidFill>
                          <a:uFillTx/>
                          <a:latin typeface="+mn-lt"/>
                          <a:ea typeface="+mn-ea"/>
                          <a:cs typeface="+mn-cs"/>
                          <a:sym typeface="Gilroy Regular"/>
                        </a:rPr>
                        <a:t>) </a:t>
                      </a:r>
                    </a:p>
                    <a:p>
                      <a:pPr marL="0" indent="0" algn="l" defTabSz="449580">
                        <a:lnSpc>
                          <a:spcPct val="115000"/>
                        </a:lnSpc>
                        <a:buFont typeface="Arial" panose="020B0604020202020204" pitchFamily="34" charset="0"/>
                        <a:buNone/>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    360 mg </a:t>
                      </a:r>
                    </a:p>
                    <a:p>
                      <a:pPr marL="171450" indent="-171450" algn="l" defTabSz="449580">
                        <a:lnSpc>
                          <a:spcPct val="115000"/>
                        </a:lnSpc>
                        <a:buFont typeface="Arial" panose="020B0604020202020204" pitchFamily="34" charset="0"/>
                        <a:buChar char="•"/>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DHA (</a:t>
                      </a:r>
                      <a:r>
                        <a:rPr lang="lv-LV" sz="1200" b="0" i="0" u="none" strike="noStrike" cap="none" spc="0" baseline="0" dirty="0" err="1">
                          <a:solidFill>
                            <a:schemeClr val="bg1"/>
                          </a:solidFill>
                          <a:uFillTx/>
                          <a:latin typeface="+mn-lt"/>
                          <a:ea typeface="+mn-ea"/>
                          <a:cs typeface="+mn-cs"/>
                          <a:sym typeface="Gilroy Regular"/>
                        </a:rPr>
                        <a:t>dokozaheksaēnskābe</a:t>
                      </a:r>
                      <a:r>
                        <a:rPr lang="lv-LV" sz="1200" b="0" i="0" u="none" strike="noStrike" cap="none" spc="0" baseline="0" dirty="0">
                          <a:solidFill>
                            <a:schemeClr val="bg1"/>
                          </a:solidFill>
                          <a:uFillTx/>
                          <a:latin typeface="+mn-lt"/>
                          <a:ea typeface="+mn-ea"/>
                          <a:cs typeface="+mn-cs"/>
                          <a:sym typeface="Gilroy Regular"/>
                        </a:rPr>
                        <a:t>) </a:t>
                      </a:r>
                    </a:p>
                    <a:p>
                      <a:pPr marL="0" indent="0" algn="l" defTabSz="449580">
                        <a:lnSpc>
                          <a:spcPct val="115000"/>
                        </a:lnSpc>
                        <a:buFont typeface="Arial" panose="020B0604020202020204" pitchFamily="34" charset="0"/>
                        <a:buNone/>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     240 mg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Kopējais Omega-3 PUFA saturs </a:t>
                      </a:r>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600 mg, no kuriem: </a:t>
                      </a:r>
                    </a:p>
                    <a:p>
                      <a:pPr marL="171450" indent="-171450" algn="l" defTabSz="449580">
                        <a:lnSpc>
                          <a:spcPct val="115000"/>
                        </a:lnSpc>
                        <a:buFont typeface="Arial" panose="020B0604020202020204" pitchFamily="34" charset="0"/>
                        <a:buChar char="•"/>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EPA (</a:t>
                      </a:r>
                      <a:r>
                        <a:rPr lang="lv-LV" sz="1200" b="0" i="0" u="none" strike="noStrike" cap="none" spc="0" baseline="0" dirty="0" err="1">
                          <a:solidFill>
                            <a:schemeClr val="bg1"/>
                          </a:solidFill>
                          <a:uFillTx/>
                          <a:latin typeface="+mn-lt"/>
                          <a:ea typeface="+mn-ea"/>
                          <a:cs typeface="+mn-cs"/>
                          <a:sym typeface="Gilroy Regular"/>
                        </a:rPr>
                        <a:t>eikozapentaēnskābe</a:t>
                      </a:r>
                      <a:r>
                        <a:rPr lang="lv-LV" sz="1200" b="0" i="0" u="none" strike="noStrike" cap="none" spc="0" baseline="0" dirty="0">
                          <a:solidFill>
                            <a:schemeClr val="bg1"/>
                          </a:solidFill>
                          <a:uFillTx/>
                          <a:latin typeface="+mn-lt"/>
                          <a:ea typeface="+mn-ea"/>
                          <a:cs typeface="+mn-cs"/>
                          <a:sym typeface="Gilroy Regular"/>
                        </a:rPr>
                        <a:t>) </a:t>
                      </a:r>
                    </a:p>
                    <a:p>
                      <a:pPr marL="0" indent="0" algn="l" defTabSz="449580">
                        <a:lnSpc>
                          <a:spcPct val="115000"/>
                        </a:lnSpc>
                        <a:buFont typeface="Arial" panose="020B0604020202020204" pitchFamily="34" charset="0"/>
                        <a:buNone/>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    300 mg </a:t>
                      </a:r>
                    </a:p>
                    <a:p>
                      <a:pPr marL="171450" indent="-171450" algn="l" defTabSz="449580">
                        <a:lnSpc>
                          <a:spcPct val="115000"/>
                        </a:lnSpc>
                        <a:buFont typeface="Arial" panose="020B0604020202020204" pitchFamily="34" charset="0"/>
                        <a:buChar char="•"/>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DHA (</a:t>
                      </a:r>
                      <a:r>
                        <a:rPr lang="lv-LV" sz="1200" b="0" i="0" u="none" strike="noStrike" cap="none" spc="0" baseline="0" dirty="0" err="1">
                          <a:solidFill>
                            <a:schemeClr val="bg1"/>
                          </a:solidFill>
                          <a:uFillTx/>
                          <a:latin typeface="+mn-lt"/>
                          <a:ea typeface="+mn-ea"/>
                          <a:cs typeface="+mn-cs"/>
                          <a:sym typeface="Gilroy Regular"/>
                        </a:rPr>
                        <a:t>dokozaheksaēnskābe</a:t>
                      </a:r>
                      <a:r>
                        <a:rPr lang="lv-LV" sz="1200" b="0" i="0" u="none" strike="noStrike" cap="none" spc="0" baseline="0" dirty="0">
                          <a:solidFill>
                            <a:schemeClr val="bg1"/>
                          </a:solidFill>
                          <a:uFillTx/>
                          <a:latin typeface="+mn-lt"/>
                          <a:ea typeface="+mn-ea"/>
                          <a:cs typeface="+mn-cs"/>
                          <a:sym typeface="Gilroy Regular"/>
                        </a:rPr>
                        <a:t>) </a:t>
                      </a:r>
                    </a:p>
                    <a:p>
                      <a:pPr marL="0" indent="0" algn="l" defTabSz="449580">
                        <a:lnSpc>
                          <a:spcPct val="115000"/>
                        </a:lnSpc>
                        <a:buFont typeface="Arial" panose="020B0604020202020204" pitchFamily="34" charset="0"/>
                        <a:buNone/>
                        <a:defRPr sz="1200">
                          <a:solidFill>
                            <a:srgbClr val="FFFFFF"/>
                          </a:solidFill>
                          <a:uFill>
                            <a:solidFill>
                              <a:srgbClr val="000000"/>
                            </a:solidFill>
                          </a:uFill>
                          <a:latin typeface="Gilroy Regular"/>
                          <a:ea typeface="Gilroy Regular"/>
                          <a:cs typeface="Gilroy Regular"/>
                          <a:sym typeface="Gilroy Regular"/>
                        </a:defRPr>
                      </a:pPr>
                      <a:r>
                        <a:rPr lang="lv-LV" sz="1200" b="0" i="0" u="none" strike="noStrike" cap="none" spc="0" baseline="0" dirty="0">
                          <a:solidFill>
                            <a:schemeClr val="bg1"/>
                          </a:solidFill>
                          <a:uFillTx/>
                          <a:latin typeface="+mn-lt"/>
                          <a:ea typeface="+mn-ea"/>
                          <a:cs typeface="+mn-cs"/>
                          <a:sym typeface="Gilroy Regular"/>
                        </a:rPr>
                        <a:t>     200 mg</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1"/>
                  </a:ext>
                </a:extLst>
              </a:tr>
              <a:tr h="633983">
                <a:tc>
                  <a:txBody>
                    <a:bodyPr/>
                    <a:lstStyle/>
                    <a:p>
                      <a:pPr algn="l" defTabSz="449580">
                        <a:lnSpc>
                          <a:spcPct val="115000"/>
                        </a:lnSpc>
                        <a:defRPr sz="1300">
                          <a:solidFill>
                            <a:srgbClr val="FEE6AF"/>
                          </a:solidFill>
                          <a:uFill>
                            <a:solidFill>
                              <a:srgbClr val="000000"/>
                            </a:solidFill>
                          </a:uFill>
                        </a:defRPr>
                      </a:pPr>
                      <a:r>
                        <a:rPr lang="lv-LV" sz="1400" dirty="0">
                          <a:latin typeface="+mj-lt"/>
                        </a:rPr>
                        <a:t>Savienojuma</a:t>
                      </a:r>
                      <a:r>
                        <a:rPr lang="lv-LV" sz="1400" baseline="0" dirty="0">
                          <a:latin typeface="+mj-lt"/>
                        </a:rPr>
                        <a:t> forma</a:t>
                      </a:r>
                      <a:endParaRPr sz="1400" dirty="0">
                        <a:latin typeface="+mj-lt"/>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lv-LV" dirty="0"/>
                        <a:t>Atjaunota</a:t>
                      </a:r>
                      <a:r>
                        <a:rPr lang="lv-LV" baseline="0" dirty="0"/>
                        <a:t> </a:t>
                      </a:r>
                      <a:r>
                        <a:rPr lang="lv-LV" baseline="0" dirty="0" err="1"/>
                        <a:t>triglicerīda</a:t>
                      </a:r>
                      <a:r>
                        <a:rPr dirty="0"/>
                        <a:t> </a:t>
                      </a:r>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(re-esterified TG)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lv-LV" dirty="0" err="1"/>
                        <a:t>Etilestera</a:t>
                      </a:r>
                      <a:r>
                        <a:rPr dirty="0"/>
                        <a:t> (ЕЕ)</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2"/>
                  </a:ext>
                </a:extLst>
              </a:tr>
              <a:tr h="612913">
                <a:tc>
                  <a:txBody>
                    <a:bodyPr/>
                    <a:lstStyle/>
                    <a:p>
                      <a:pPr algn="l" defTabSz="449580">
                        <a:lnSpc>
                          <a:spcPct val="115000"/>
                        </a:lnSpc>
                        <a:defRPr sz="1300">
                          <a:solidFill>
                            <a:srgbClr val="FEE6AF"/>
                          </a:solidFill>
                          <a:uFill>
                            <a:solidFill>
                              <a:srgbClr val="000000"/>
                            </a:solidFill>
                          </a:uFill>
                        </a:defRPr>
                      </a:pPr>
                      <a:r>
                        <a:rPr lang="lv-LV" dirty="0">
                          <a:latin typeface="+mj-lt"/>
                        </a:rPr>
                        <a:t>Patentētas</a:t>
                      </a:r>
                      <a:r>
                        <a:rPr lang="lv-LV" baseline="0" dirty="0">
                          <a:latin typeface="+mj-lt"/>
                        </a:rPr>
                        <a:t> ražošanas tehnoloģijas</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defRPr>
                          <a:solidFill>
                            <a:srgbClr val="000000">
                              <a:alpha val="0"/>
                            </a:srgbClr>
                          </a:solidFill>
                        </a:defRPr>
                      </a:pPr>
                      <a:endParaRP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blipFill rotWithShape="1">
                      <a:blip r:embed="rId3"/>
                      <a:srcRect/>
                      <a:stretch>
                        <a:fillRect/>
                      </a:stretch>
                    </a:blipFill>
                  </a:tcPr>
                </a:tc>
                <a:tc>
                  <a:txBody>
                    <a:bodyPr/>
                    <a:lstStyle/>
                    <a:p>
                      <a:endParaRP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3"/>
                  </a:ext>
                </a:extLst>
              </a:tr>
              <a:tr h="397823">
                <a:tc>
                  <a:txBody>
                    <a:bodyPr/>
                    <a:lstStyle/>
                    <a:p>
                      <a:pPr algn="l" defTabSz="449580">
                        <a:lnSpc>
                          <a:spcPct val="115000"/>
                        </a:lnSpc>
                        <a:defRPr sz="1300">
                          <a:solidFill>
                            <a:srgbClr val="FEE6AF"/>
                          </a:solidFill>
                          <a:uFill>
                            <a:solidFill>
                              <a:srgbClr val="000000"/>
                            </a:solidFill>
                          </a:uFill>
                        </a:defRPr>
                      </a:pPr>
                      <a:r>
                        <a:rPr lang="lv-LV" dirty="0">
                          <a:latin typeface="+mj-lt"/>
                        </a:rPr>
                        <a:t>Ražotājs</a:t>
                      </a:r>
                      <a:endParaRPr dirty="0">
                        <a:latin typeface="+mj-lt"/>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Rioja Nature Pharma, S.L (</a:t>
                      </a:r>
                      <a:r>
                        <a:rPr lang="lv-LV" dirty="0"/>
                        <a:t>Spānija</a:t>
                      </a:r>
                      <a:r>
                        <a:rPr dirty="0"/>
                        <a:t>)</a:t>
                      </a:r>
                    </a:p>
                  </a:txBody>
                  <a:tcPr marL="101600" marR="101600" marT="101600" marB="101600" horzOverflow="overflow">
                    <a:lnL w="6350">
                      <a:solidFill>
                        <a:srgbClr val="FFFFFF"/>
                      </a:solidFill>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United Pharma LLC (</a:t>
                      </a:r>
                      <a:r>
                        <a:rPr lang="lv-LV" dirty="0"/>
                        <a:t>ASV</a:t>
                      </a:r>
                      <a:r>
                        <a:rPr dirty="0"/>
                        <a:t>)</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12700">
                      <a:solidFill>
                        <a:srgbClr val="FFFFFF"/>
                      </a:solidFill>
                      <a:miter lim="400000"/>
                    </a:lnB>
                    <a:solidFill>
                      <a:srgbClr val="001561">
                        <a:alpha val="0"/>
                      </a:srgbClr>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am-wermut-XvKaRS_0Jik-unsplash.jpg" descr="sam-wermut-XvKaRS_0Jik-unsplash.jpg"/>
          <p:cNvPicPr>
            <a:picLocks noChangeAspect="1"/>
          </p:cNvPicPr>
          <p:nvPr/>
        </p:nvPicPr>
        <p:blipFill>
          <a:blip r:embed="rId2"/>
          <a:srcRect t="62424" b="70"/>
          <a:stretch>
            <a:fillRect/>
          </a:stretch>
        </p:blipFill>
        <p:spPr>
          <a:xfrm>
            <a:off x="0" y="0"/>
            <a:ext cx="9144001" cy="5143502"/>
          </a:xfrm>
          <a:prstGeom prst="rect">
            <a:avLst/>
          </a:prstGeom>
          <a:ln w="12700">
            <a:miter lim="400000"/>
          </a:ln>
        </p:spPr>
      </p:pic>
      <p:pic>
        <p:nvPicPr>
          <p:cNvPr id="114" name="Безымянный-1_Монтажная область 1 копия.png" descr="Безымянный-1_Монтажная область 1 копия.png"/>
          <p:cNvPicPr>
            <a:picLocks noChangeAspect="1"/>
          </p:cNvPicPr>
          <p:nvPr/>
        </p:nvPicPr>
        <p:blipFill>
          <a:blip r:embed="rId3">
            <a:alphaModFix amt="51540"/>
          </a:blip>
          <a:srcRect t="4" b="4"/>
          <a:stretch>
            <a:fillRect/>
          </a:stretch>
        </p:blipFill>
        <p:spPr>
          <a:xfrm>
            <a:off x="7470" y="-2"/>
            <a:ext cx="9144000" cy="5143502"/>
          </a:xfrm>
          <a:prstGeom prst="rect">
            <a:avLst/>
          </a:prstGeom>
          <a:ln w="12700">
            <a:miter lim="400000"/>
          </a:ln>
        </p:spPr>
      </p:pic>
      <p:sp>
        <p:nvSpPr>
          <p:cNvPr id="115" name="O!Mega-3 TG"/>
          <p:cNvSpPr txBox="1"/>
          <p:nvPr/>
        </p:nvSpPr>
        <p:spPr>
          <a:xfrm>
            <a:off x="406398" y="406400"/>
            <a:ext cx="2115964" cy="33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a:t>O!</a:t>
            </a:r>
            <a:r>
              <a:rPr lang="lv-LV" dirty="0" err="1"/>
              <a:t>Mega</a:t>
            </a:r>
            <a:r>
              <a:rPr dirty="0"/>
              <a:t>-3 TG</a:t>
            </a:r>
          </a:p>
        </p:txBody>
      </p:sp>
      <p:sp>
        <p:nvSpPr>
          <p:cNvPr id="116" name="Для здоровья сердца,  сосудов и зрения"/>
          <p:cNvSpPr txBox="1"/>
          <p:nvPr/>
        </p:nvSpPr>
        <p:spPr>
          <a:xfrm>
            <a:off x="787398" y="1193800"/>
            <a:ext cx="3302186" cy="54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sz="1600" dirty="0">
                <a:latin typeface="Gilroy Bold"/>
                <a:ea typeface="Gilroy Bold"/>
                <a:cs typeface="Gilroy Bold"/>
                <a:sym typeface="Gilroy Bold"/>
              </a:rPr>
              <a:t>O!Mega-3 TG  - </a:t>
            </a:r>
            <a:r>
              <a:rPr lang="lv-LV" sz="1600" dirty="0">
                <a:latin typeface="Gilroy Bold"/>
                <a:ea typeface="Gilroy Bold"/>
                <a:cs typeface="Gilroy Bold"/>
                <a:sym typeface="Gilroy Bold"/>
              </a:rPr>
              <a:t>augstāka Omega-3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lv-LV" sz="1600" dirty="0">
                <a:latin typeface="Gilroy Bold"/>
                <a:ea typeface="Gilroy Bold"/>
                <a:cs typeface="Gilroy Bold"/>
                <a:sym typeface="Gilroy Bold"/>
              </a:rPr>
              <a:t>PUFA koncentrācija </a:t>
            </a:r>
            <a:r>
              <a:rPr sz="1600" dirty="0">
                <a:latin typeface="Gilroy Bold"/>
                <a:ea typeface="Gilroy Bold"/>
                <a:cs typeface="Gilroy Bold"/>
                <a:sym typeface="Gilroy Bold"/>
              </a:rPr>
              <a:t>+ 8,3%</a:t>
            </a:r>
          </a:p>
        </p:txBody>
      </p:sp>
      <p:grpSp>
        <p:nvGrpSpPr>
          <p:cNvPr id="119" name="Группа"/>
          <p:cNvGrpSpPr/>
          <p:nvPr/>
        </p:nvGrpSpPr>
        <p:grpSpPr>
          <a:xfrm>
            <a:off x="406675" y="1193799"/>
            <a:ext cx="279401" cy="279407"/>
            <a:chOff x="0" y="-1"/>
            <a:chExt cx="279400" cy="279406"/>
          </a:xfrm>
        </p:grpSpPr>
        <p:sp>
          <p:nvSpPr>
            <p:cNvPr id="117"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18" name="1"/>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1</a:t>
              </a:r>
            </a:p>
          </p:txBody>
        </p:sp>
      </p:grpSp>
      <p:grpSp>
        <p:nvGrpSpPr>
          <p:cNvPr id="124" name="Группа"/>
          <p:cNvGrpSpPr/>
          <p:nvPr/>
        </p:nvGrpSpPr>
        <p:grpSpPr>
          <a:xfrm>
            <a:off x="111998" y="2177327"/>
            <a:ext cx="1650725" cy="1282703"/>
            <a:chOff x="0" y="0"/>
            <a:chExt cx="1650724" cy="1282702"/>
          </a:xfrm>
        </p:grpSpPr>
        <p:sp>
          <p:nvSpPr>
            <p:cNvPr id="120" name="Высокая концентрация ПНЖК  омега-3 в каждой капсуле"/>
            <p:cNvSpPr/>
            <p:nvPr/>
          </p:nvSpPr>
          <p:spPr>
            <a:xfrm>
              <a:off x="380724" y="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sz="2000" dirty="0">
                  <a:latin typeface="☞GILROY-REGULAR"/>
                  <a:sym typeface="Arial"/>
                </a:rPr>
                <a:t>O!Mega-3 TG  </a:t>
              </a:r>
              <a:r>
                <a:rPr sz="1600" dirty="0">
                  <a:latin typeface="☞GILROY-REGULAR"/>
                  <a:sym typeface="Arial"/>
                </a:rPr>
                <a:t>- </a:t>
              </a:r>
              <a:r>
                <a:rPr lang="lv-LV" sz="1600" dirty="0">
                  <a:sym typeface="Arial"/>
                </a:rPr>
                <a:t>mūsdienīgāka </a:t>
              </a:r>
            </a:p>
            <a:p>
              <a:pPr>
                <a:defRPr sz="1500">
                  <a:solidFill>
                    <a:srgbClr val="FFFFFF"/>
                  </a:solidFill>
                  <a:latin typeface="Gilroy Regular"/>
                  <a:ea typeface="Gilroy Regular"/>
                  <a:cs typeface="Gilroy Regular"/>
                  <a:sym typeface="Gilroy Regular"/>
                </a:defRPr>
              </a:pPr>
              <a:r>
                <a:rPr lang="lv-LV" sz="1600" dirty="0">
                  <a:sym typeface="Arial"/>
                </a:rPr>
                <a:t>Omega-3 PUFA savienojuma forma, </a:t>
              </a:r>
            </a:p>
            <a:p>
              <a:pPr>
                <a:defRPr sz="1500">
                  <a:solidFill>
                    <a:srgbClr val="FFFFFF"/>
                  </a:solidFill>
                  <a:latin typeface="Gilroy Regular"/>
                  <a:ea typeface="Gilroy Regular"/>
                  <a:cs typeface="Gilroy Regular"/>
                  <a:sym typeface="Gilroy Regular"/>
                </a:defRPr>
              </a:pPr>
              <a:r>
                <a:rPr lang="lv-LV" sz="1600" dirty="0">
                  <a:sym typeface="Arial"/>
                </a:rPr>
                <a:t>kas  pēc savas struktūras tuva dabiskajai</a:t>
              </a:r>
            </a:p>
          </p:txBody>
        </p:sp>
        <p:grpSp>
          <p:nvGrpSpPr>
            <p:cNvPr id="123" name="Группа"/>
            <p:cNvGrpSpPr/>
            <p:nvPr/>
          </p:nvGrpSpPr>
          <p:grpSpPr>
            <a:xfrm>
              <a:off x="0" y="0"/>
              <a:ext cx="1409699" cy="1282703"/>
              <a:chOff x="0" y="-1"/>
              <a:chExt cx="1409698" cy="1282702"/>
            </a:xfrm>
          </p:grpSpPr>
          <p:sp>
            <p:nvSpPr>
              <p:cNvPr id="12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2" name="2"/>
              <p:cNvSpPr/>
              <p:nvPr/>
            </p:nvSpPr>
            <p:spPr>
              <a:xfrm>
                <a:off x="139698" y="127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2</a:t>
                </a:r>
              </a:p>
            </p:txBody>
          </p:sp>
        </p:grpSp>
      </p:grpSp>
      <p:grpSp>
        <p:nvGrpSpPr>
          <p:cNvPr id="129" name="Группа"/>
          <p:cNvGrpSpPr/>
          <p:nvPr/>
        </p:nvGrpSpPr>
        <p:grpSpPr>
          <a:xfrm>
            <a:off x="4641003" y="1409258"/>
            <a:ext cx="3819165" cy="1415772"/>
            <a:chOff x="0" y="0"/>
            <a:chExt cx="3819164" cy="1415771"/>
          </a:xfrm>
        </p:grpSpPr>
        <p:sp>
          <p:nvSpPr>
            <p:cNvPr id="125" name="Подходит для детей с 14 лет  и взрослых"/>
            <p:cNvSpPr txBox="1"/>
            <p:nvPr/>
          </p:nvSpPr>
          <p:spPr>
            <a:xfrm>
              <a:off x="380723" y="0"/>
              <a:ext cx="3438441" cy="1415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sz="1600" dirty="0">
                  <a:latin typeface="Gilroy Bold"/>
                  <a:ea typeface="Gilroy Bold"/>
                  <a:cs typeface="Gilroy Bold"/>
                  <a:sym typeface="Gilroy Bold"/>
                </a:rPr>
                <a:t>O!Mega-3 TG </a:t>
              </a:r>
              <a:r>
                <a:rPr sz="1600" dirty="0"/>
                <a:t>– </a:t>
              </a:r>
              <a:r>
                <a:rPr lang="lv-LV" sz="1600" dirty="0"/>
                <a:t>saudzīgā un efektīvā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sz="1600" dirty="0" err="1">
                  <a:latin typeface="Gilroy Bold"/>
                  <a:ea typeface="Gilroy Bold"/>
                  <a:cs typeface="Gilroy Bold"/>
                  <a:sym typeface="Gilroy Bold"/>
                </a:rPr>
                <a:t>Flutex</a:t>
              </a:r>
              <a:r>
                <a:rPr sz="1600" dirty="0"/>
                <a:t> </a:t>
              </a:r>
              <a:r>
                <a:rPr lang="lv-LV" sz="1600" dirty="0"/>
                <a:t>tehnoloģija, kas tiek izmantota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lv-LV" sz="1600" dirty="0"/>
                <a:t>eļļas iegūšanai no zivīm</a:t>
              </a:r>
              <a:r>
                <a:rPr sz="1600" dirty="0"/>
                <a:t> — </a:t>
              </a:r>
              <a:br>
                <a:rPr sz="1600" dirty="0"/>
              </a:br>
              <a:r>
                <a:rPr lang="lv-LV" sz="1600" dirty="0"/>
                <a:t>bez toksisku šķīdinātāju un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lv-LV" sz="1600" dirty="0"/>
                <a:t>augstu temperatūru izmantošanas</a:t>
              </a:r>
              <a:r>
                <a:rPr sz="1600" dirty="0"/>
                <a:t>.</a:t>
              </a:r>
            </a:p>
          </p:txBody>
        </p:sp>
        <p:grpSp>
          <p:nvGrpSpPr>
            <p:cNvPr id="128" name="Группа"/>
            <p:cNvGrpSpPr/>
            <p:nvPr/>
          </p:nvGrpSpPr>
          <p:grpSpPr>
            <a:xfrm>
              <a:off x="0" y="0"/>
              <a:ext cx="279400" cy="279407"/>
              <a:chOff x="0" y="-1"/>
              <a:chExt cx="279400" cy="279406"/>
            </a:xfrm>
          </p:grpSpPr>
          <p:sp>
            <p:nvSpPr>
              <p:cNvPr id="126"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7"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3</a:t>
                </a:r>
              </a:p>
            </p:txBody>
          </p:sp>
        </p:grpSp>
      </p:grpSp>
      <p:grpSp>
        <p:nvGrpSpPr>
          <p:cNvPr id="134" name="Группа"/>
          <p:cNvGrpSpPr/>
          <p:nvPr/>
        </p:nvGrpSpPr>
        <p:grpSpPr>
          <a:xfrm>
            <a:off x="4437805" y="3378640"/>
            <a:ext cx="4272814" cy="825354"/>
            <a:chOff x="0" y="0"/>
            <a:chExt cx="4272813" cy="825353"/>
          </a:xfrm>
        </p:grpSpPr>
        <p:sp>
          <p:nvSpPr>
            <p:cNvPr id="130" name="Подходит для детей с 14 лет  и взрослых"/>
            <p:cNvSpPr txBox="1"/>
            <p:nvPr/>
          </p:nvSpPr>
          <p:spPr>
            <a:xfrm>
              <a:off x="380723" y="0"/>
              <a:ext cx="3892090" cy="825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sz="1600" dirty="0">
                  <a:latin typeface="Gilroy Bold"/>
                  <a:ea typeface="Gilroy Bold"/>
                  <a:cs typeface="Gilroy Bold"/>
                  <a:sym typeface="Gilroy Bold"/>
                </a:rPr>
                <a:t>O!Mega-3 TG – </a:t>
              </a:r>
              <a:r>
                <a:rPr lang="lv-LV" sz="1600" dirty="0">
                  <a:latin typeface="Gilroy Bold"/>
                  <a:ea typeface="Gilroy Bold"/>
                  <a:cs typeface="Gilroy Bold"/>
                  <a:sym typeface="Gilroy Bold"/>
                </a:rPr>
                <a:t>tiek ražota Spānijā, augsti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lv-LV" sz="1600" dirty="0">
                  <a:latin typeface="Gilroy Bold"/>
                  <a:sym typeface="Gilroy Bold"/>
                </a:rPr>
                <a:t>tehnoloģiskā rūpnīcā, kura atbilst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lv-LV" sz="1600" dirty="0">
                  <a:latin typeface="Gilroy Bold"/>
                  <a:sym typeface="Gilroy Bold"/>
                </a:rPr>
                <a:t>starptautiskajam GMP standartam</a:t>
              </a:r>
              <a:r>
                <a:rPr sz="1600" dirty="0"/>
                <a:t>.</a:t>
              </a:r>
            </a:p>
          </p:txBody>
        </p:sp>
        <p:grpSp>
          <p:nvGrpSpPr>
            <p:cNvPr id="133" name="Группа"/>
            <p:cNvGrpSpPr/>
            <p:nvPr/>
          </p:nvGrpSpPr>
          <p:grpSpPr>
            <a:xfrm>
              <a:off x="0" y="0"/>
              <a:ext cx="279400" cy="279407"/>
              <a:chOff x="0" y="-1"/>
              <a:chExt cx="279400" cy="279406"/>
            </a:xfrm>
          </p:grpSpPr>
          <p:sp>
            <p:nvSpPr>
              <p:cNvPr id="13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32"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4</a:t>
                </a:r>
              </a:p>
            </p:txBody>
          </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488" name="Здоровье всей семьи с омега-3"/>
          <p:cNvSpPr txBox="1"/>
          <p:nvPr/>
        </p:nvSpPr>
        <p:spPr>
          <a:xfrm>
            <a:off x="406399" y="406400"/>
            <a:ext cx="5599290" cy="344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lang="lv-LV" dirty="0"/>
              <a:t>Veselība visai ģimenei ar</a:t>
            </a:r>
            <a:r>
              <a:rPr dirty="0"/>
              <a:t> </a:t>
            </a:r>
            <a:r>
              <a:rPr lang="lv-LV" dirty="0"/>
              <a:t>Omega</a:t>
            </a:r>
            <a:r>
              <a:rPr dirty="0"/>
              <a:t>-3</a:t>
            </a:r>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889000"/>
            <a:ext cx="639277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lv-LV" dirty="0"/>
              <a:t>Lai sniegtu atbalstu arī harmoniskai bērna attīstībai</a:t>
            </a:r>
            <a:r>
              <a:rPr dirty="0"/>
              <a:t>, </a:t>
            </a:r>
            <a:endParaRPr lang="lv-LV" dirty="0"/>
          </a:p>
          <a:p>
            <a:pPr>
              <a:defRPr sz="1500">
                <a:solidFill>
                  <a:srgbClr val="FFFFFF"/>
                </a:solidFill>
                <a:latin typeface="Gilroy Regular"/>
                <a:ea typeface="Gilroy Regular"/>
                <a:cs typeface="Gilroy Regular"/>
                <a:sym typeface="Gilroy Regular"/>
              </a:defRPr>
            </a:pPr>
            <a:r>
              <a:rPr lang="lv-LV" dirty="0"/>
              <a:t>papildiniet viņa uzturu ar košļājamajām pastilām </a:t>
            </a:r>
            <a:r>
              <a:rPr dirty="0"/>
              <a:t>DHA+D3 Smart Chews:  </a:t>
            </a:r>
          </a:p>
        </p:txBody>
      </p:sp>
      <p:pic>
        <p:nvPicPr>
          <p:cNvPr id="490"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4860785" cy="1558203"/>
            <a:chOff x="0" y="0"/>
            <a:chExt cx="4860784" cy="1558202"/>
          </a:xfrm>
        </p:grpSpPr>
        <p:grpSp>
          <p:nvGrpSpPr>
            <p:cNvPr id="493" name="Группа"/>
            <p:cNvGrpSpPr/>
            <p:nvPr/>
          </p:nvGrpSpPr>
          <p:grpSpPr>
            <a:xfrm>
              <a:off x="0" y="0"/>
              <a:ext cx="3076642" cy="471209"/>
              <a:chOff x="0" y="0"/>
              <a:chExt cx="3076641" cy="471208"/>
            </a:xfrm>
          </p:grpSpPr>
          <p:pic>
            <p:nvPicPr>
              <p:cNvPr id="491" name="Безымянный-1-38.png" descr="Безымянный-1-38.png"/>
              <p:cNvPicPr>
                <a:picLocks noChangeAspect="1"/>
              </p:cNvPicPr>
              <p:nvPr/>
            </p:nvPicPr>
            <p:blipFill>
              <a:blip r:embed="rId5"/>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0" y="9544"/>
                <a:ext cx="2558391"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dirty="0"/>
                  <a:t>1 </a:t>
                </a:r>
                <a:r>
                  <a:rPr lang="lv-LV" dirty="0"/>
                  <a:t>garšīgajā pastilā</a:t>
                </a:r>
                <a:r>
                  <a:rPr dirty="0"/>
                  <a:t> — 360 </a:t>
                </a:r>
                <a:r>
                  <a:rPr lang="lv-LV" dirty="0"/>
                  <a:t>mg</a:t>
                </a:r>
                <a:r>
                  <a:rPr dirty="0"/>
                  <a:t> </a:t>
                </a:r>
                <a:br>
                  <a:rPr dirty="0"/>
                </a:br>
                <a:r>
                  <a:rPr lang="lv-LV" dirty="0"/>
                  <a:t>DHA</a:t>
                </a:r>
                <a:r>
                  <a:rPr dirty="0"/>
                  <a:t> </a:t>
                </a:r>
                <a:r>
                  <a:rPr lang="lv-LV" dirty="0"/>
                  <a:t>un</a:t>
                </a:r>
                <a:r>
                  <a:rPr dirty="0"/>
                  <a:t> 12 </a:t>
                </a:r>
                <a:r>
                  <a:rPr lang="lv-LV" dirty="0"/>
                  <a:t>mg</a:t>
                </a:r>
                <a:r>
                  <a:rPr dirty="0"/>
                  <a:t> D3</a:t>
                </a:r>
                <a:r>
                  <a:rPr lang="lv-LV" dirty="0"/>
                  <a:t> vitamīna</a:t>
                </a:r>
                <a:endParaRPr dirty="0"/>
              </a:p>
            </p:txBody>
          </p:sp>
        </p:grpSp>
        <p:grpSp>
          <p:nvGrpSpPr>
            <p:cNvPr id="496" name="Группа"/>
            <p:cNvGrpSpPr/>
            <p:nvPr/>
          </p:nvGrpSpPr>
          <p:grpSpPr>
            <a:xfrm>
              <a:off x="0" y="1113934"/>
              <a:ext cx="4860784" cy="444268"/>
              <a:chOff x="0" y="0"/>
              <a:chExt cx="4860783" cy="444266"/>
            </a:xfrm>
          </p:grpSpPr>
          <p:pic>
            <p:nvPicPr>
              <p:cNvPr id="494" name="Безымянный-1-39.png" descr="Безымянный-1-39.png"/>
              <p:cNvPicPr>
                <a:picLocks noChangeAspect="1"/>
              </p:cNvPicPr>
              <p:nvPr/>
            </p:nvPicPr>
            <p:blipFill>
              <a:blip r:embed="rId6"/>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16849"/>
                <a:ext cx="4342533"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r>
                  <a:rPr lang="lv-LV" dirty="0"/>
                  <a:t>produkts piemērots bērniem no 4 gadu vecuma</a:t>
                </a:r>
                <a:r>
                  <a:rPr dirty="0"/>
                  <a:t>   </a:t>
                </a:r>
              </a:p>
            </p:txBody>
          </p:sp>
        </p:grpSp>
        <p:grpSp>
          <p:nvGrpSpPr>
            <p:cNvPr id="499" name="Группа"/>
            <p:cNvGrpSpPr/>
            <p:nvPr/>
          </p:nvGrpSpPr>
          <p:grpSpPr>
            <a:xfrm>
              <a:off x="0" y="557646"/>
              <a:ext cx="2834590" cy="470550"/>
              <a:chOff x="0" y="0"/>
              <a:chExt cx="2834589" cy="470549"/>
            </a:xfrm>
          </p:grpSpPr>
          <p:pic>
            <p:nvPicPr>
              <p:cNvPr id="497" name="Безымянный-1-37.png" descr="Безымянный-1-37.png"/>
              <p:cNvPicPr>
                <a:picLocks noChangeAspect="1"/>
              </p:cNvPicPr>
              <p:nvPr/>
            </p:nvPicPr>
            <p:blipFill>
              <a:blip r:embed="rId7"/>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5"/>
                <a:ext cx="2316339"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dirty="0" err="1"/>
                  <a:t>ConCordix</a:t>
                </a:r>
                <a:r>
                  <a:rPr dirty="0"/>
                  <a:t> </a:t>
                </a:r>
                <a:r>
                  <a:rPr lang="lv-LV" dirty="0"/>
                  <a:t>tehnoloģija </a:t>
                </a:r>
              </a:p>
              <a:p>
                <a:pPr>
                  <a:defRPr sz="1500">
                    <a:solidFill>
                      <a:srgbClr val="FFFFFF"/>
                    </a:solidFill>
                    <a:latin typeface="Gilroy Regular"/>
                    <a:ea typeface="Gilroy Regular"/>
                    <a:cs typeface="Gilroy Regular"/>
                    <a:sym typeface="Gilroy Regular"/>
                  </a:defRPr>
                </a:pPr>
                <a:r>
                  <a:rPr lang="lv-LV" dirty="0"/>
                  <a:t>maksimālai </a:t>
                </a:r>
                <a:r>
                  <a:rPr lang="lv-LV" dirty="0" err="1"/>
                  <a:t>biopieejamībai</a:t>
                </a:r>
                <a:r>
                  <a:rPr lang="lv-LV" dirty="0"/>
                  <a:t> </a:t>
                </a:r>
                <a:endParaRPr dirty="0"/>
              </a:p>
            </p:txBody>
          </p:sp>
        </p:gr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lv-LV" sz="2800" b="1"/>
              <a:t>Veselības ritms</a:t>
            </a:r>
            <a:endParaRPr dirty="0"/>
          </a:p>
        </p:txBody>
      </p:sp>
      <p:sp>
        <p:nvSpPr>
          <p:cNvPr id="507"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3270126"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lv-LV" dirty="0"/>
              <a:t>Pētījumi un literatūra</a:t>
            </a:r>
            <a:endParaRPr dirty="0"/>
          </a:p>
        </p:txBody>
      </p:sp>
      <p:sp>
        <p:nvSpPr>
          <p:cNvPr id="51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51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t>Crit Rev Food Sci Nutr. 2019;59(20):3380-3393. </a:t>
              </a:r>
              <a:r>
                <a:rPr u="sng">
                  <a:solidFill>
                    <a:srgbClr val="0000FF"/>
                  </a:solidFill>
                  <a:uFill>
                    <a:solidFill>
                      <a:srgbClr val="0000FF"/>
                    </a:solidFill>
                  </a:uFill>
                  <a:hlinkClick r:id="rId5"/>
                </a:rPr>
                <a:t>https://doi.org/10.1080/10408398.2018.1492901</a:t>
              </a:r>
              <a:r>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8" y="1457324"/>
            <a:ext cx="8336257" cy="3002916"/>
            <a:chOff x="0" y="0"/>
            <a:chExt cx="8336255" cy="3002914"/>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Lee JB, Notay K, Klingel SL, Chabowski A, Mutch DM, Millar PJ. Docosahexaenoic acid reduces resting blood pressure but increases muscle sympathetic </a:t>
                </a:r>
                <a:br/>
                <a:r>
                  <a:t>outflow compared with eicosapentaenoic acid in healthy men and women. Am J Physiol Heart Circ Physiol. 2019;316(4):H873-H881. </a:t>
                </a:r>
                <a:br/>
                <a:r>
                  <a:rPr u="sng">
                    <a:solidFill>
                      <a:srgbClr val="0000FF"/>
                    </a:solidFill>
                    <a:uFill>
                      <a:solidFill>
                        <a:srgbClr val="0000FF"/>
                      </a:solidFill>
                    </a:uFill>
                    <a:hlinkClick r:id="rId6"/>
                  </a:rPr>
                  <a:t>https://doi.org/10.1152/ajpheart.00677.2018</a:t>
                </a:r>
                <a:r>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Stark KD, Van Elswyk ME, Higgins MR, Weatherford CA, Salem N Jr. Global survey of the omega-3 fatty acids, docosahexaenoic acid and eicosapentaenoic </a:t>
                </a:r>
                <a:br/>
                <a:r>
                  <a:t>acid in the blood stream of healthy adults. Prog Lipid Res. 2016;63:132-152. </a:t>
                </a:r>
                <a:r>
                  <a:rPr u="sng">
                    <a:solidFill>
                      <a:srgbClr val="0000FF"/>
                    </a:solidFill>
                    <a:uFill>
                      <a:solidFill>
                        <a:srgbClr val="0000FF"/>
                      </a:solidFill>
                    </a:uFill>
                    <a:hlinkClick r:id="rId11"/>
                  </a:rPr>
                  <a:t>https://doi.org/10.1016/j.plipres.2016.05.001</a:t>
                </a:r>
                <a:r>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122971" cy="256541"/>
              <a:chOff x="0" y="0"/>
              <a:chExt cx="8122971" cy="256539"/>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789643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Neubronner, J., Schuchardt, J. P., Kressel, G., Merkel, M., von Schacky, C., &amp; Hahn, A. Enhanced increase of omega-3 index in response to long-term </a:t>
                </a:r>
                <a:br/>
                <a:r>
                  <a:t>n-3 fatty acid supplementation from triacylglycerides versus ethyl esters. European Journal of Clinical Nutrition, 65(2), 247–254. doi:10.1038/ejcn.2010.239</a:t>
                </a:r>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Dyerberg J, Madsen P, Møller JM, Aardestrup I, Schmidt EB. Bioavailability of marine n-3 fatty acid formulations. Prostaglandins Leukot Essent Fatty Acids. </a:t>
                </a:r>
                <a:br/>
                <a:r>
                  <a:t>2010;83(3):137-141. </a:t>
                </a:r>
                <a:r>
                  <a:rPr u="sng">
                    <a:solidFill>
                      <a:srgbClr val="0000FF"/>
                    </a:solidFill>
                    <a:uFill>
                      <a:solidFill>
                        <a:srgbClr val="0000FF"/>
                      </a:solidFill>
                    </a:uFill>
                    <a:hlinkClick r:id="rId12"/>
                  </a:rPr>
                  <a:t>https://doi.org/10.1016/j.plefa.2010.06.007</a:t>
                </a:r>
                <a:r>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400" y="406400"/>
            <a:ext cx="6424836"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lv-LV" dirty="0"/>
              <a:t>Omega</a:t>
            </a:r>
            <a:r>
              <a:rPr dirty="0"/>
              <a:t>-3 — </a:t>
            </a:r>
            <a:r>
              <a:rPr lang="lv-LV" dirty="0" err="1"/>
              <a:t>polinepiesātināto</a:t>
            </a:r>
            <a:r>
              <a:rPr lang="lv-LV" dirty="0"/>
              <a:t> taukskābju </a:t>
            </a:r>
          </a:p>
          <a:p>
            <a:r>
              <a:rPr lang="lv-LV" dirty="0"/>
              <a:t>(PUFA) grupas kopējais nosaukums</a:t>
            </a:r>
            <a:endParaRPr dirty="0"/>
          </a:p>
        </p:txBody>
      </p:sp>
      <p:sp>
        <p:nvSpPr>
          <p:cNvPr id="121" name="Что мы о них знаем?"/>
          <p:cNvSpPr txBox="1"/>
          <p:nvPr/>
        </p:nvSpPr>
        <p:spPr>
          <a:xfrm>
            <a:off x="406400" y="1219200"/>
            <a:ext cx="224420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lv-LV" dirty="0"/>
              <a:t>Ko mēs par tām zinām</a:t>
            </a:r>
            <a:r>
              <a:rPr dirty="0"/>
              <a:t>?   </a:t>
            </a:r>
          </a:p>
        </p:txBody>
      </p:sp>
      <p:sp>
        <p:nvSpPr>
          <p:cNvPr id="122"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132" name="Группа"/>
          <p:cNvGrpSpPr/>
          <p:nvPr/>
        </p:nvGrpSpPr>
        <p:grpSpPr>
          <a:xfrm>
            <a:off x="412750" y="2033097"/>
            <a:ext cx="6769101" cy="2667000"/>
            <a:chOff x="0" y="0"/>
            <a:chExt cx="6769100"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lv-LV" dirty="0"/>
                <a:t>Nokļūst organismā </a:t>
              </a:r>
            </a:p>
            <a:p>
              <a:pPr>
                <a:defRPr sz="1200">
                  <a:solidFill>
                    <a:srgbClr val="001F67"/>
                  </a:solidFill>
                  <a:latin typeface="Gilroy Bold"/>
                  <a:ea typeface="Gilroy Bold"/>
                  <a:cs typeface="Gilroy Bold"/>
                  <a:sym typeface="Gilroy Bold"/>
                </a:defRPr>
              </a:pPr>
              <a:r>
                <a:rPr lang="lv-LV" dirty="0"/>
                <a:t>galvenokārt ar pārtiku </a:t>
              </a:r>
              <a:r>
                <a:rPr dirty="0"/>
                <a:t> — </a:t>
              </a:r>
            </a:p>
            <a:p>
              <a:pPr>
                <a:defRPr sz="1200">
                  <a:solidFill>
                    <a:srgbClr val="001F67"/>
                  </a:solidFill>
                  <a:latin typeface="Gilroy Bold"/>
                  <a:ea typeface="Gilroy Bold"/>
                  <a:cs typeface="Gilroy Bold"/>
                  <a:sym typeface="Gilroy Bold"/>
                </a:defRPr>
              </a:pPr>
              <a:r>
                <a:rPr lang="lv-LV" dirty="0"/>
                <a:t>galvenie avoti</a:t>
              </a:r>
              <a:r>
                <a:rPr dirty="0"/>
                <a:t>:</a:t>
              </a:r>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lv-LV" dirty="0"/>
                <a:t>jūras zivju eļļa</a:t>
              </a:r>
            </a:p>
            <a:p>
              <a:pPr marL="110289" indent="-110289">
                <a:buSzPct val="100000"/>
                <a:buChar char="•"/>
                <a:defRPr sz="1100">
                  <a:solidFill>
                    <a:srgbClr val="001F67"/>
                  </a:solidFill>
                  <a:latin typeface="Gilroy Regular"/>
                  <a:ea typeface="Gilroy Regular"/>
                  <a:cs typeface="Gilroy Regular"/>
                  <a:sym typeface="Gilroy Regular"/>
                </a:defRPr>
              </a:pPr>
              <a:r>
                <a:rPr lang="lv-LV" dirty="0"/>
                <a:t>dažas augu eļļas</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lv-LV" dirty="0"/>
                <a:t>jēra un liellopa gaļa</a:t>
              </a:r>
              <a:r>
                <a:rPr dirty="0"/>
                <a:t> </a:t>
              </a:r>
            </a:p>
          </p:txBody>
        </p:sp>
        <p:sp>
          <p:nvSpPr>
            <p:cNvPr id="125" name="Являются наиболее ценными  среди жирных кислот, особенно:"/>
            <p:cNvSpPr/>
            <p:nvPr/>
          </p:nvSpPr>
          <p:spPr>
            <a:xfrm>
              <a:off x="54991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lv-LV" dirty="0"/>
                <a:t>Ir vērtīgākās starp </a:t>
              </a:r>
            </a:p>
            <a:p>
              <a:pPr>
                <a:defRPr sz="1200">
                  <a:solidFill>
                    <a:srgbClr val="001F67"/>
                  </a:solidFill>
                  <a:latin typeface="Gilroy Bold"/>
                  <a:ea typeface="Gilroy Bold"/>
                  <a:cs typeface="Gilroy Bold"/>
                  <a:sym typeface="Gilroy Bold"/>
                </a:defRPr>
              </a:pPr>
              <a:r>
                <a:rPr lang="lv-LV" dirty="0"/>
                <a:t>taukskābēm, it īpaši šīs</a:t>
              </a:r>
              <a:r>
                <a:rPr dirty="0"/>
                <a:t>: </a:t>
              </a:r>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lv-LV" sz="1100" dirty="0" err="1">
                  <a:sym typeface="Helvetica Neue"/>
                </a:rPr>
                <a:t>eikozapentaēnskābe</a:t>
              </a:r>
              <a:r>
                <a:rPr lang="lv-LV" sz="1100" dirty="0">
                  <a:sym typeface="Helvetica Neue"/>
                </a:rPr>
                <a:t> (EPA) </a:t>
              </a:r>
            </a:p>
            <a:p>
              <a:pPr marL="110289" indent="-110289">
                <a:buSzPct val="100000"/>
                <a:buChar char="•"/>
                <a:defRPr sz="1100">
                  <a:solidFill>
                    <a:srgbClr val="001F67"/>
                  </a:solidFill>
                  <a:latin typeface="Helvetica Neue"/>
                  <a:ea typeface="Helvetica Neue"/>
                  <a:cs typeface="Helvetica Neue"/>
                  <a:sym typeface="Helvetica Neue"/>
                </a:defRPr>
              </a:pPr>
              <a:r>
                <a:rPr lang="lv-LV" sz="1100" dirty="0" err="1">
                  <a:sym typeface="Helvetica Neue"/>
                </a:rPr>
                <a:t>dokozaheksaēnskābe</a:t>
              </a:r>
              <a:r>
                <a:rPr lang="lv-LV" sz="1100" dirty="0">
                  <a:sym typeface="Helvetica Neue"/>
                </a:rPr>
                <a:t> (DHA)</a:t>
              </a:r>
              <a:endParaRPr dirty="0"/>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lv-LV" sz="1200" dirty="0">
                  <a:sym typeface="Gilroy Bold"/>
                </a:rPr>
                <a:t>Ietekmē orgānu un sistēmu </a:t>
              </a:r>
            </a:p>
            <a:p>
              <a:pPr>
                <a:defRPr sz="1200">
                  <a:solidFill>
                    <a:srgbClr val="001F67"/>
                  </a:solidFill>
                  <a:latin typeface="Gilroy Bold"/>
                  <a:ea typeface="Gilroy Bold"/>
                  <a:cs typeface="Gilroy Bold"/>
                  <a:sym typeface="Gilroy Bold"/>
                </a:defRPr>
              </a:pPr>
              <a:r>
                <a:rPr lang="lv-LV" sz="1200" dirty="0">
                  <a:sym typeface="Gilroy Bold"/>
                </a:rPr>
                <a:t>stāvokli un </a:t>
              </a:r>
            </a:p>
            <a:p>
              <a:pPr>
                <a:defRPr sz="1200">
                  <a:solidFill>
                    <a:srgbClr val="001F67"/>
                  </a:solidFill>
                  <a:latin typeface="Gilroy Bold"/>
                  <a:ea typeface="Gilroy Bold"/>
                  <a:cs typeface="Gilroy Bold"/>
                  <a:sym typeface="Gilroy Bold"/>
                </a:defRPr>
              </a:pPr>
              <a:r>
                <a:rPr lang="lv-LV" sz="1200" dirty="0">
                  <a:sym typeface="Gilroy Bold"/>
                </a:rPr>
                <a:t>koordinētu darbību:</a:t>
              </a:r>
              <a:r>
                <a:rPr dirty="0"/>
                <a:t> </a:t>
              </a:r>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lv-LV" dirty="0"/>
                <a:t>sirds-asinsvadu sistēma</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lv-LV" dirty="0"/>
                <a:t>imūnsistēma</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lv-LV" dirty="0"/>
                <a:t>nervu sistēma</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balsta un kustību aparāts</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lv-LV" dirty="0"/>
                <a:t>āda</a:t>
              </a:r>
              <a:r>
                <a:rPr dirty="0"/>
                <a:t> </a:t>
              </a:r>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03</a:t>
              </a:r>
            </a:p>
          </p:txBody>
        </p:sp>
      </p:grpSp>
      <p:pic>
        <p:nvPicPr>
          <p:cNvPr id="133"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a:stretch>
            <a:fillRect/>
          </a:stretch>
        </p:blipFill>
        <p:spPr>
          <a:xfrm>
            <a:off x="-13550" y="0"/>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3731791"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lv-LV" dirty="0"/>
              <a:t>Omega-3 EPA un DHA</a:t>
            </a:r>
            <a:r>
              <a:rPr dirty="0"/>
              <a:t> </a:t>
            </a:r>
            <a:br>
              <a:rPr dirty="0"/>
            </a:br>
            <a:r>
              <a:rPr lang="lv-LV" dirty="0"/>
              <a:t>sniedz atbalstu</a:t>
            </a:r>
            <a:r>
              <a:rPr dirty="0"/>
              <a:t>:    </a:t>
            </a:r>
          </a:p>
        </p:txBody>
      </p:sp>
      <p:pic>
        <p:nvPicPr>
          <p:cNvPr id="140" name="Безымянный-1-06.png" descr="Безымянный-1-06.png"/>
          <p:cNvPicPr>
            <a:picLocks noChangeAspect="1"/>
          </p:cNvPicPr>
          <p:nvPr/>
        </p:nvPicPr>
        <p:blipFill>
          <a:blip r:embed="rId5"/>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466335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lv-LV" dirty="0"/>
              <a:t>optimālam arteriālajam asinsspiedienam</a:t>
            </a:r>
            <a:endParaRPr dirty="0"/>
          </a:p>
        </p:txBody>
      </p:sp>
      <p:sp>
        <p:nvSpPr>
          <p:cNvPr id="142" name="[1,2]"/>
          <p:cNvSpPr txBox="1"/>
          <p:nvPr/>
        </p:nvSpPr>
        <p:spPr>
          <a:xfrm>
            <a:off x="4614924" y="1484827"/>
            <a:ext cx="255017"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[1,2]</a:t>
            </a:r>
          </a:p>
        </p:txBody>
      </p:sp>
      <p:pic>
        <p:nvPicPr>
          <p:cNvPr id="143" name="Безымянный-1-07.png" descr="Безымянный-1-07.png"/>
          <p:cNvPicPr>
            <a:picLocks noChangeAspect="1"/>
          </p:cNvPicPr>
          <p:nvPr/>
        </p:nvPicPr>
        <p:blipFill>
          <a:blip r:embed="rId6"/>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5" y="1987556"/>
            <a:ext cx="441385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lv-LV" dirty="0"/>
              <a:t>normālai redzes orgānu darbībai</a:t>
            </a:r>
            <a:endParaRPr dirty="0"/>
          </a:p>
        </p:txBody>
      </p:sp>
      <p:sp>
        <p:nvSpPr>
          <p:cNvPr id="145" name="[3]"/>
          <p:cNvSpPr txBox="1"/>
          <p:nvPr/>
        </p:nvSpPr>
        <p:spPr>
          <a:xfrm>
            <a:off x="3917023" y="2028549"/>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[3]</a:t>
            </a:r>
          </a:p>
        </p:txBody>
      </p:sp>
      <p:pic>
        <p:nvPicPr>
          <p:cNvPr id="146" name="Безымянный-1-04.png" descr="Безымянный-1-04.png"/>
          <p:cNvPicPr>
            <a:picLocks noChangeAspect="1"/>
          </p:cNvPicPr>
          <p:nvPr/>
        </p:nvPicPr>
        <p:blipFill>
          <a:blip r:embed="rId7"/>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lv-LV" dirty="0"/>
              <a:t>intelektuālajai attīstībai</a:t>
            </a:r>
            <a:endParaRPr dirty="0"/>
          </a:p>
        </p:txBody>
      </p:sp>
      <p:sp>
        <p:nvSpPr>
          <p:cNvPr id="148" name="[4]"/>
          <p:cNvSpPr txBox="1"/>
          <p:nvPr/>
        </p:nvSpPr>
        <p:spPr>
          <a:xfrm>
            <a:off x="3181776" y="2576668"/>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49" name="Безымянный-1-05.png" descr="Безымянный-1-05.png"/>
          <p:cNvPicPr>
            <a:picLocks noChangeAspect="1"/>
          </p:cNvPicPr>
          <p:nvPr/>
        </p:nvPicPr>
        <p:blipFill>
          <a:blip r:embed="rId8"/>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747" y="3098898"/>
            <a:ext cx="369256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lv-LV" dirty="0"/>
              <a:t>emocionālajai stabilitātei</a:t>
            </a:r>
            <a:endParaRPr dirty="0"/>
          </a:p>
        </p:txBody>
      </p:sp>
      <p:sp>
        <p:nvSpPr>
          <p:cNvPr id="151" name="[4]"/>
          <p:cNvSpPr txBox="1"/>
          <p:nvPr/>
        </p:nvSpPr>
        <p:spPr>
          <a:xfrm>
            <a:off x="3293302" y="3139487"/>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52" name="Безымянный-1-03.png" descr="Безымянный-1-03.png"/>
          <p:cNvPicPr>
            <a:picLocks noChangeAspect="1"/>
          </p:cNvPicPr>
          <p:nvPr/>
        </p:nvPicPr>
        <p:blipFill>
          <a:blip r:embed="rId9"/>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lv-LV" dirty="0"/>
              <a:t>stiprai imunitātei</a:t>
            </a:r>
            <a:endParaRPr dirty="0"/>
          </a:p>
        </p:txBody>
      </p:sp>
      <p:sp>
        <p:nvSpPr>
          <p:cNvPr id="154" name="[5]"/>
          <p:cNvSpPr txBox="1"/>
          <p:nvPr/>
        </p:nvSpPr>
        <p:spPr>
          <a:xfrm>
            <a:off x="2603453" y="3704492"/>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[5]</a:t>
            </a:r>
          </a:p>
        </p:txBody>
      </p:sp>
      <p:pic>
        <p:nvPicPr>
          <p:cNvPr id="155" name="Безымянный-1-02.png" descr="Безымянный-1-02.png"/>
          <p:cNvPicPr>
            <a:picLocks noChangeAspect="1"/>
          </p:cNvPicPr>
          <p:nvPr/>
        </p:nvPicPr>
        <p:blipFill>
          <a:blip r:embed="rId10"/>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lv-LV" dirty="0"/>
              <a:t>ādas veselībai</a:t>
            </a:r>
            <a:endParaRPr dirty="0"/>
          </a:p>
        </p:txBody>
      </p:sp>
      <p:sp>
        <p:nvSpPr>
          <p:cNvPr id="157" name="[6]"/>
          <p:cNvSpPr txBox="1"/>
          <p:nvPr/>
        </p:nvSpPr>
        <p:spPr>
          <a:xfrm>
            <a:off x="2454355" y="4250424"/>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[6]</a:t>
            </a:r>
          </a:p>
        </p:txBody>
      </p:sp>
      <p:sp>
        <p:nvSpPr>
          <p:cNvPr id="15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a:srcRect t="11452" r="11546" b="94"/>
          <a:stretch>
            <a:fillRect/>
          </a:stretch>
        </p:blipFill>
        <p:spPr>
          <a:xfrm>
            <a:off x="0" y="0"/>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16731" y="355775"/>
            <a:ext cx="5982407"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lang="lv-LV" dirty="0"/>
              <a:t>Vairumā pasaules valstu cilvēki patērē </a:t>
            </a:r>
          </a:p>
          <a:p>
            <a:r>
              <a:rPr lang="lv-LV" dirty="0"/>
              <a:t>EPA un DHA nepietiekamā daudzumā</a:t>
            </a:r>
            <a:endParaRPr lang="ru-RU" dirty="0"/>
          </a:p>
        </p:txBody>
      </p:sp>
      <p:sp>
        <p:nvSpPr>
          <p:cNvPr id="1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165" name="Их нехватка может привести к:"/>
          <p:cNvSpPr txBox="1"/>
          <p:nvPr/>
        </p:nvSpPr>
        <p:spPr>
          <a:xfrm>
            <a:off x="419099" y="1419755"/>
            <a:ext cx="466335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lv-LV" dirty="0"/>
              <a:t>To trūkums var novest pie</a:t>
            </a:r>
            <a:r>
              <a:rPr dirty="0"/>
              <a:t>:</a:t>
            </a:r>
          </a:p>
        </p:txBody>
      </p:sp>
      <p:grpSp>
        <p:nvGrpSpPr>
          <p:cNvPr id="168" name="Группа"/>
          <p:cNvGrpSpPr/>
          <p:nvPr/>
        </p:nvGrpSpPr>
        <p:grpSpPr>
          <a:xfrm>
            <a:off x="406398" y="2420810"/>
            <a:ext cx="3477355" cy="461665"/>
            <a:chOff x="0" y="0"/>
            <a:chExt cx="3477353" cy="461664"/>
          </a:xfrm>
        </p:grpSpPr>
        <p:sp>
          <p:nvSpPr>
            <p:cNvPr id="166" name="снижению зрения и появлению сухости глаз"/>
            <p:cNvSpPr txBox="1"/>
            <p:nvPr/>
          </p:nvSpPr>
          <p:spPr>
            <a:xfrm>
              <a:off x="518250" y="0"/>
              <a:ext cx="2959103"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redzes pasliktināšanās un </a:t>
              </a:r>
            </a:p>
            <a:p>
              <a:r>
                <a:rPr lang="lv-LV" dirty="0"/>
                <a:t>acu sausuma parādīšanās</a:t>
              </a:r>
              <a:endParaRPr dirty="0"/>
            </a:p>
          </p:txBody>
        </p:sp>
        <p:pic>
          <p:nvPicPr>
            <p:cNvPr id="167" name="Безымянный-1-19.png" descr="Безымянный-1-19.png"/>
            <p:cNvPicPr>
              <a:picLocks noChangeAspect="1"/>
            </p:cNvPicPr>
            <p:nvPr/>
          </p:nvPicPr>
          <p:blipFill>
            <a:blip r:embed="rId4"/>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981302"/>
            <a:ext cx="2961231" cy="461665"/>
            <a:chOff x="0" y="0"/>
            <a:chExt cx="2961230" cy="461663"/>
          </a:xfrm>
        </p:grpSpPr>
        <p:sp>
          <p:nvSpPr>
            <p:cNvPr id="169" name="нарушению памяти  и концентрации внимания"/>
            <p:cNvSpPr txBox="1"/>
            <p:nvPr/>
          </p:nvSpPr>
          <p:spPr>
            <a:xfrm>
              <a:off x="518250" y="0"/>
              <a:ext cx="2442980"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lv-LV" dirty="0"/>
                <a:t>atmiņas un uzmanības koncentrācijas traucējumiem</a:t>
              </a:r>
              <a:endParaRPr dirty="0"/>
            </a:p>
          </p:txBody>
        </p:sp>
        <p:pic>
          <p:nvPicPr>
            <p:cNvPr id="170" name="Безымянный-1-17.png" descr="Безымянный-1-17.png"/>
            <p:cNvPicPr>
              <a:picLocks noChangeAspect="1"/>
            </p:cNvPicPr>
            <p:nvPr/>
          </p:nvPicPr>
          <p:blipFill>
            <a:blip r:embed="rId5"/>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553969"/>
            <a:ext cx="3357170" cy="471209"/>
            <a:chOff x="0" y="0"/>
            <a:chExt cx="3357169" cy="471208"/>
          </a:xfrm>
        </p:grpSpPr>
        <p:pic>
          <p:nvPicPr>
            <p:cNvPr id="172" name="Безымянный-1-15.png" descr="Безымянный-1-15.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8250" y="9544"/>
              <a:ext cx="2838919"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lv-LV" dirty="0"/>
                <a:t>imunitātes pavājināšanās un </a:t>
              </a:r>
            </a:p>
            <a:p>
              <a:pPr>
                <a:defRPr sz="1500">
                  <a:solidFill>
                    <a:srgbClr val="001445"/>
                  </a:solidFill>
                  <a:latin typeface="Gilroy Regular"/>
                  <a:ea typeface="Gilroy Regular"/>
                  <a:cs typeface="Gilroy Regular"/>
                  <a:sym typeface="Gilroy Regular"/>
                </a:defRPr>
              </a:pPr>
              <a:r>
                <a:rPr lang="lv-LV" dirty="0"/>
                <a:t>vitalitātes līmeņa pazemināšanās</a:t>
              </a:r>
              <a:endParaRPr dirty="0"/>
            </a:p>
          </p:txBody>
        </p:sp>
      </p:grpSp>
      <p:pic>
        <p:nvPicPr>
          <p:cNvPr id="175" name="Безымянный-1-44.png" descr="Безымянный-1-44.png"/>
          <p:cNvPicPr>
            <a:picLocks noChangeAspect="1"/>
          </p:cNvPicPr>
          <p:nvPr/>
        </p:nvPicPr>
        <p:blipFill>
          <a:blip r:embed="rId7"/>
          <a:stretch>
            <a:fillRect/>
          </a:stretch>
        </p:blipFill>
        <p:spPr>
          <a:xfrm>
            <a:off x="8026400" y="4815530"/>
            <a:ext cx="787400" cy="138265"/>
          </a:xfrm>
          <a:prstGeom prst="rect">
            <a:avLst/>
          </a:prstGeom>
          <a:ln w="12700">
            <a:miter lim="400000"/>
          </a:ln>
        </p:spPr>
      </p:pic>
      <p:sp>
        <p:nvSpPr>
          <p:cNvPr id="176" name="[7]"/>
          <p:cNvSpPr txBox="1"/>
          <p:nvPr/>
        </p:nvSpPr>
        <p:spPr>
          <a:xfrm>
            <a:off x="6399138" y="805873"/>
            <a:ext cx="224155"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rPr dirty="0"/>
              <a:t>[7]</a:t>
            </a:r>
          </a:p>
        </p:txBody>
      </p:sp>
      <p:sp>
        <p:nvSpPr>
          <p:cNvPr id="177" name="Сквиркл"/>
          <p:cNvSpPr/>
          <p:nvPr/>
        </p:nvSpPr>
        <p:spPr>
          <a:xfrm>
            <a:off x="1765300" y="4706216"/>
            <a:ext cx="1498600" cy="246698"/>
          </a:xfrm>
          <a:prstGeom prst="roundRect">
            <a:avLst>
              <a:gd name="adj" fmla="val 22222"/>
            </a:avLst>
          </a:prstGeom>
          <a:solidFill>
            <a:srgbClr val="FFFFFF">
              <a:alpha val="82000"/>
            </a:srgbClr>
          </a:solidFill>
          <a:ln w="12700">
            <a:miter lim="400000"/>
          </a:ln>
        </p:spPr>
        <p:txBody>
          <a:bodyPr lIns="0" tIns="0" rIns="756000" bIns="0">
            <a:noAutofit/>
          </a:bodyPr>
          <a:lstStyle/>
          <a:p>
            <a:pPr>
              <a:defRPr>
                <a:latin typeface="+mn-lt"/>
                <a:ea typeface="+mn-ea"/>
                <a:cs typeface="+mn-cs"/>
                <a:sym typeface="Arial"/>
              </a:defRPr>
            </a:pPr>
            <a:endParaRPr/>
          </a:p>
        </p:txBody>
      </p:sp>
      <p:sp>
        <p:nvSpPr>
          <p:cNvPr id="178" name="читать исследование"/>
          <p:cNvSpPr txBox="1"/>
          <p:nvPr/>
        </p:nvSpPr>
        <p:spPr>
          <a:xfrm>
            <a:off x="2135489" y="4768009"/>
            <a:ext cx="758221"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8"/>
              </a:defRPr>
            </a:lvl1pPr>
          </a:lstStyle>
          <a:p>
            <a:r>
              <a:rPr lang="lv-LV" dirty="0">
                <a:hlinkClick r:id="rId8"/>
              </a:rPr>
              <a:t>lasīt pētījumu</a:t>
            </a:r>
          </a:p>
        </p:txBody>
      </p:sp>
      <p:grpSp>
        <p:nvGrpSpPr>
          <p:cNvPr id="181" name="Группа"/>
          <p:cNvGrpSpPr/>
          <p:nvPr/>
        </p:nvGrpSpPr>
        <p:grpSpPr>
          <a:xfrm>
            <a:off x="406399" y="4115106"/>
            <a:ext cx="1771798" cy="444268"/>
            <a:chOff x="0" y="0"/>
            <a:chExt cx="1771797" cy="444266"/>
          </a:xfrm>
        </p:grpSpPr>
        <p:pic>
          <p:nvPicPr>
            <p:cNvPr id="179" name="Безымянный-1 (1)-51.png" descr="Безымянный-1 (1)-51.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25354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ādas sausuma</a:t>
              </a:r>
              <a:endParaRPr dirty="0"/>
            </a:p>
          </p:txBody>
        </p:sp>
      </p:grpSp>
      <p:grpSp>
        <p:nvGrpSpPr>
          <p:cNvPr id="184" name="Группа"/>
          <p:cNvGrpSpPr/>
          <p:nvPr/>
        </p:nvGrpSpPr>
        <p:grpSpPr>
          <a:xfrm>
            <a:off x="416731" y="1878438"/>
            <a:ext cx="3497520" cy="430583"/>
            <a:chOff x="0" y="0"/>
            <a:chExt cx="3497519" cy="430582"/>
          </a:xfrm>
        </p:grpSpPr>
        <p:pic>
          <p:nvPicPr>
            <p:cNvPr id="182" name="Безымянный-1-18.png" descr="Безымянный-1-18.png"/>
            <p:cNvPicPr>
              <a:picLocks noChangeAspect="1"/>
            </p:cNvPicPr>
            <p:nvPr/>
          </p:nvPicPr>
          <p:blipFill>
            <a:blip r:embed="rId10"/>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2989600"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lv-LV" dirty="0"/>
                <a:t>problēmām ar sirdi un asinsvadiem</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406400" y="406400"/>
            <a:ext cx="6078587"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F67"/>
                </a:solidFill>
                <a:latin typeface="Gilroy Bold"/>
                <a:ea typeface="Gilroy Bold"/>
                <a:cs typeface="Gilroy Bold"/>
                <a:sym typeface="Gilroy Bold"/>
              </a:defRPr>
            </a:pPr>
            <a:r>
              <a:rPr lang="lv-LV" dirty="0"/>
              <a:t>Mūsdienu Rietumu pasaules ēdienkarte</a:t>
            </a:r>
          </a:p>
          <a:p>
            <a:pPr>
              <a:lnSpc>
                <a:spcPct val="90000"/>
              </a:lnSpc>
              <a:defRPr sz="2700">
                <a:solidFill>
                  <a:srgbClr val="001F67"/>
                </a:solidFill>
                <a:latin typeface="Gilroy Bold"/>
                <a:ea typeface="Gilroy Bold"/>
                <a:cs typeface="Gilroy Bold"/>
                <a:sym typeface="Gilroy Bold"/>
              </a:defRPr>
            </a:pPr>
            <a:r>
              <a:rPr dirty="0"/>
              <a:t> </a:t>
            </a:r>
            <a:r>
              <a:rPr dirty="0">
                <a:solidFill>
                  <a:srgbClr val="0091CE"/>
                </a:solidFill>
              </a:rPr>
              <a:t>≠</a:t>
            </a:r>
            <a:r>
              <a:rPr dirty="0"/>
              <a:t> </a:t>
            </a:r>
            <a:r>
              <a:rPr lang="lv-LV" dirty="0"/>
              <a:t>EPA un DHA avots</a:t>
            </a:r>
            <a:r>
              <a:rPr dirty="0"/>
              <a:t> </a:t>
            </a:r>
          </a:p>
        </p:txBody>
      </p:sp>
      <p:sp>
        <p:nvSpPr>
          <p:cNvPr id="19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sp>
        <p:nvSpPr>
          <p:cNvPr id="192" name="Рафинированные продукты"/>
          <p:cNvSpPr txBox="1"/>
          <p:nvPr/>
        </p:nvSpPr>
        <p:spPr>
          <a:xfrm>
            <a:off x="4943362" y="3721100"/>
            <a:ext cx="144590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lv-LV" dirty="0"/>
              <a:t>Rafinēti produkti</a:t>
            </a:r>
            <a:endParaRPr dirty="0"/>
          </a:p>
        </p:txBody>
      </p:sp>
      <p:pic>
        <p:nvPicPr>
          <p:cNvPr id="193" name="Безымянный-1-03.png" descr="Безымянный-1-03.png"/>
          <p:cNvPicPr>
            <a:picLocks noChangeAspect="1"/>
          </p:cNvPicPr>
          <p:nvPr/>
        </p:nvPicPr>
        <p:blipFill>
          <a:blip r:embed="rId4"/>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85196" y="3721100"/>
            <a:ext cx="240771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lv-LV" dirty="0"/>
              <a:t>Pārmērīgs cieto, dzīvnieku </a:t>
            </a:r>
          </a:p>
          <a:p>
            <a:pPr algn="ctr">
              <a:defRPr sz="1500">
                <a:solidFill>
                  <a:srgbClr val="001F67"/>
                </a:solidFill>
                <a:latin typeface="Gilroy Regular"/>
                <a:ea typeface="Gilroy Regular"/>
                <a:cs typeface="Gilroy Regular"/>
                <a:sym typeface="Gilroy Regular"/>
              </a:defRPr>
            </a:pPr>
            <a:r>
              <a:rPr lang="lv-LV" dirty="0"/>
              <a:t>izcelsmes tauku daudzums</a:t>
            </a:r>
            <a:endParaRPr dirty="0"/>
          </a:p>
        </p:txBody>
      </p:sp>
      <p:pic>
        <p:nvPicPr>
          <p:cNvPr id="196" name="Безымянный-1-07.png" descr="Безымянный-1-07.png"/>
          <p:cNvPicPr>
            <a:picLocks noChangeAspect="1"/>
          </p:cNvPicPr>
          <p:nvPr/>
        </p:nvPicPr>
        <p:blipFill>
          <a:blip r:embed="rId5"/>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2530014" y="3721100"/>
            <a:ext cx="229229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lv-LV" dirty="0"/>
              <a:t>Pārmērīgs kaitīgo </a:t>
            </a:r>
          </a:p>
          <a:p>
            <a:pPr algn="ctr">
              <a:defRPr sz="1500">
                <a:solidFill>
                  <a:srgbClr val="001F67"/>
                </a:solidFill>
                <a:latin typeface="Gilroy Regular"/>
                <a:ea typeface="Gilroy Regular"/>
                <a:cs typeface="Gilroy Regular"/>
                <a:sym typeface="Gilroy Regular"/>
              </a:defRPr>
            </a:pPr>
            <a:r>
              <a:rPr lang="lv-LV" dirty="0" err="1"/>
              <a:t>transtaukskābju</a:t>
            </a:r>
            <a:r>
              <a:rPr lang="lv-LV" dirty="0"/>
              <a:t> daudzums</a:t>
            </a:r>
            <a:endParaRPr dirty="0"/>
          </a:p>
        </p:txBody>
      </p:sp>
      <p:pic>
        <p:nvPicPr>
          <p:cNvPr id="198" name="Безымянный-1-08.png" descr="Безымянный-1-08.png"/>
          <p:cNvPicPr>
            <a:picLocks noChangeAspect="1"/>
          </p:cNvPicPr>
          <p:nvPr/>
        </p:nvPicPr>
        <p:blipFill>
          <a:blip r:embed="rId6"/>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a:stretch>
            <a:fillRect/>
          </a:stretch>
        </p:blipFill>
        <p:spPr>
          <a:xfrm>
            <a:off x="6978653" y="1765300"/>
            <a:ext cx="1752602" cy="1752600"/>
          </a:xfrm>
          <a:prstGeom prst="rect">
            <a:avLst/>
          </a:prstGeom>
          <a:ln w="12700">
            <a:miter lim="400000"/>
          </a:ln>
        </p:spPr>
      </p:pic>
      <p:sp>
        <p:nvSpPr>
          <p:cNvPr id="200" name="Сахар"/>
          <p:cNvSpPr txBox="1"/>
          <p:nvPr/>
        </p:nvSpPr>
        <p:spPr>
          <a:xfrm>
            <a:off x="7549583" y="3721100"/>
            <a:ext cx="61074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lv-LV" dirty="0"/>
              <a:t>Cukurs</a:t>
            </a:r>
            <a:endParaRPr dirty="0"/>
          </a:p>
        </p:txBody>
      </p:sp>
      <p:pic>
        <p:nvPicPr>
          <p:cNvPr id="201" name="Безымянный-1-44.png" descr="Безымянный-1-44.png"/>
          <p:cNvPicPr>
            <a:picLocks noChangeAspect="1"/>
          </p:cNvPicPr>
          <p:nvPr/>
        </p:nvPicPr>
        <p:blipFill>
          <a:blip r:embed="rId8"/>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406400" y="406399"/>
            <a:ext cx="5575300" cy="1121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2700">
                <a:solidFill>
                  <a:srgbClr val="001F67"/>
                </a:solidFill>
                <a:latin typeface="Gilroy Bold"/>
                <a:ea typeface="Gilroy Bold"/>
                <a:cs typeface="Gilroy Bold"/>
                <a:sym typeface="Gilroy Bold"/>
              </a:defRPr>
            </a:pPr>
            <a:r>
              <a:rPr lang="lv-LV" dirty="0"/>
              <a:t>Pat tie, kas regulāri ēd zivis, </a:t>
            </a:r>
          </a:p>
          <a:p>
            <a:pPr>
              <a:lnSpc>
                <a:spcPct val="90000"/>
              </a:lnSpc>
              <a:defRPr sz="2700">
                <a:solidFill>
                  <a:srgbClr val="001F67"/>
                </a:solidFill>
                <a:latin typeface="Gilroy Bold"/>
                <a:ea typeface="Gilroy Bold"/>
                <a:cs typeface="Gilroy Bold"/>
                <a:sym typeface="Gilroy Bold"/>
              </a:defRPr>
            </a:pPr>
            <a:r>
              <a:rPr lang="lv-LV" dirty="0"/>
              <a:t>var saskarties ar EPA </a:t>
            </a:r>
          </a:p>
          <a:p>
            <a:pPr>
              <a:lnSpc>
                <a:spcPct val="90000"/>
              </a:lnSpc>
              <a:defRPr sz="2700">
                <a:solidFill>
                  <a:srgbClr val="001F67"/>
                </a:solidFill>
                <a:latin typeface="Gilroy Bold"/>
                <a:ea typeface="Gilroy Bold"/>
                <a:cs typeface="Gilroy Bold"/>
                <a:sym typeface="Gilroy Bold"/>
              </a:defRPr>
            </a:pPr>
            <a:r>
              <a:rPr lang="lv-LV" dirty="0"/>
              <a:t>un DHA trūkumu organismā</a:t>
            </a:r>
            <a:endParaRPr dirty="0"/>
          </a:p>
        </p:txBody>
      </p:sp>
      <p:sp>
        <p:nvSpPr>
          <p:cNvPr id="209"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212" name="Группа"/>
          <p:cNvGrpSpPr/>
          <p:nvPr/>
        </p:nvGrpSpPr>
        <p:grpSpPr>
          <a:xfrm>
            <a:off x="3143249" y="2095499"/>
            <a:ext cx="1758495" cy="2002831"/>
            <a:chOff x="0" y="0"/>
            <a:chExt cx="1758493" cy="2002830"/>
          </a:xfrm>
        </p:grpSpPr>
        <p:sp>
          <p:nvSpPr>
            <p:cNvPr id="210" name="Искусственно выращенная  рыба обычно содержит  мало ЭПК и ДГК  из-за промышленных  кормов, бедных омега-3"/>
            <p:cNvSpPr txBox="1"/>
            <p:nvPr/>
          </p:nvSpPr>
          <p:spPr>
            <a:xfrm>
              <a:off x="0" y="1079500"/>
              <a:ext cx="1758493" cy="923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lv-LV" sz="1200" dirty="0">
                  <a:sym typeface="Gilroy Bold"/>
                </a:rPr>
                <a:t>Industriāli audzētās zivīs </a:t>
              </a:r>
            </a:p>
            <a:p>
              <a:pPr>
                <a:defRPr sz="1200">
                  <a:solidFill>
                    <a:srgbClr val="001F67"/>
                  </a:solidFill>
                  <a:latin typeface="Gilroy Bold"/>
                  <a:ea typeface="Gilroy Bold"/>
                  <a:cs typeface="Gilroy Bold"/>
                  <a:sym typeface="Gilroy Bold"/>
                </a:defRPr>
              </a:pPr>
              <a:r>
                <a:rPr lang="lv-LV" sz="1200" dirty="0">
                  <a:sym typeface="Gilroy Bold"/>
                </a:rPr>
                <a:t>parasti ir zems EPA </a:t>
              </a:r>
            </a:p>
            <a:p>
              <a:pPr>
                <a:defRPr sz="1200">
                  <a:solidFill>
                    <a:srgbClr val="001F67"/>
                  </a:solidFill>
                  <a:latin typeface="Gilroy Bold"/>
                  <a:ea typeface="Gilroy Bold"/>
                  <a:cs typeface="Gilroy Bold"/>
                  <a:sym typeface="Gilroy Bold"/>
                </a:defRPr>
              </a:pPr>
              <a:r>
                <a:rPr lang="lv-LV" sz="1200" dirty="0">
                  <a:sym typeface="Gilroy Bold"/>
                </a:rPr>
                <a:t>un DHA saturs </a:t>
              </a:r>
            </a:p>
            <a:p>
              <a:pPr>
                <a:defRPr sz="1200">
                  <a:solidFill>
                    <a:srgbClr val="001F67"/>
                  </a:solidFill>
                  <a:latin typeface="Gilroy Bold"/>
                  <a:ea typeface="Gilroy Bold"/>
                  <a:cs typeface="Gilroy Bold"/>
                  <a:sym typeface="Gilroy Bold"/>
                </a:defRPr>
              </a:pPr>
              <a:r>
                <a:rPr lang="lv-LV" sz="1200" dirty="0">
                  <a:sym typeface="Gilroy Bold"/>
                </a:rPr>
                <a:t>rūpnieciskās barības dēļ, </a:t>
              </a:r>
            </a:p>
            <a:p>
              <a:pPr>
                <a:defRPr sz="1200">
                  <a:solidFill>
                    <a:srgbClr val="001F67"/>
                  </a:solidFill>
                  <a:latin typeface="Gilroy Bold"/>
                  <a:ea typeface="Gilroy Bold"/>
                  <a:cs typeface="Gilroy Bold"/>
                  <a:sym typeface="Gilroy Bold"/>
                </a:defRPr>
              </a:pPr>
              <a:r>
                <a:rPr lang="lv-LV" sz="1200" dirty="0">
                  <a:sym typeface="Gilroy Bold"/>
                </a:rPr>
                <a:t>kas satur maz Omega-3</a:t>
              </a:r>
            </a:p>
          </p:txBody>
        </p:sp>
        <p:pic>
          <p:nvPicPr>
            <p:cNvPr id="211" name="Безымянный-1-48.png" descr="Безымянный-1-48.png"/>
            <p:cNvPicPr>
              <a:picLocks noChangeAspect="1"/>
            </p:cNvPicPr>
            <p:nvPr/>
          </p:nvPicPr>
          <p:blipFill>
            <a:blip r:embed="rId6"/>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2244204" cy="2251910"/>
            <a:chOff x="0" y="0"/>
            <a:chExt cx="2244203" cy="2251908"/>
          </a:xfrm>
        </p:grpSpPr>
        <p:pic>
          <p:nvPicPr>
            <p:cNvPr id="213" name="Безымянный-1-47.png" descr="Безымянный-1-47.png"/>
            <p:cNvPicPr>
              <a:picLocks noChangeAspect="1"/>
            </p:cNvPicPr>
            <p:nvPr/>
          </p:nvPicPr>
          <p:blipFill>
            <a:blip r:embed="rId7"/>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2244203"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lv-LV" dirty="0"/>
                <a:t>EPA un DHA lielā daudzumā </a:t>
              </a:r>
            </a:p>
            <a:p>
              <a:pPr>
                <a:defRPr sz="1200">
                  <a:solidFill>
                    <a:srgbClr val="001F67"/>
                  </a:solidFill>
                  <a:latin typeface="Gilroy Bold"/>
                  <a:ea typeface="Gilroy Bold"/>
                  <a:cs typeface="Gilroy Bold"/>
                  <a:sym typeface="Gilroy Bold"/>
                </a:defRPr>
              </a:pPr>
              <a:r>
                <a:rPr lang="lv-LV" dirty="0"/>
                <a:t>satur tikai </a:t>
              </a:r>
              <a:r>
                <a:rPr lang="lv-LV" dirty="0" err="1"/>
                <a:t>aukstūdens</a:t>
              </a:r>
              <a:r>
                <a:rPr lang="lv-LV" dirty="0"/>
                <a:t> jūras zivis</a:t>
              </a:r>
              <a:endParaRPr dirty="0"/>
            </a:p>
          </p:txBody>
        </p:sp>
        <p:sp>
          <p:nvSpPr>
            <p:cNvPr id="215" name="сельдь…"/>
            <p:cNvSpPr txBox="1"/>
            <p:nvPr/>
          </p:nvSpPr>
          <p:spPr>
            <a:xfrm>
              <a:off x="0" y="1574800"/>
              <a:ext cx="613309" cy="677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siļķe </a:t>
              </a:r>
            </a:p>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lasis </a:t>
              </a:r>
            </a:p>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menca </a:t>
              </a:r>
            </a:p>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makrele</a:t>
              </a:r>
              <a:endParaRPr dirty="0"/>
            </a:p>
          </p:txBody>
        </p:sp>
        <p:sp>
          <p:nvSpPr>
            <p:cNvPr id="216" name="тунец…"/>
            <p:cNvSpPr txBox="1"/>
            <p:nvPr/>
          </p:nvSpPr>
          <p:spPr>
            <a:xfrm>
              <a:off x="952500" y="1574800"/>
              <a:ext cx="690254"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tuncis </a:t>
              </a:r>
            </a:p>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sardīnes </a:t>
              </a:r>
            </a:p>
            <a:p>
              <a:pPr marL="110289" indent="-110289">
                <a:buSzPct val="100000"/>
                <a:buChar char="•"/>
                <a:defRPr sz="1100">
                  <a:solidFill>
                    <a:srgbClr val="001F67"/>
                  </a:solidFill>
                  <a:latin typeface="Gilroy Regular"/>
                  <a:ea typeface="Gilroy Regular"/>
                  <a:cs typeface="Gilroy Regular"/>
                  <a:sym typeface="Gilroy Regular"/>
                </a:defRPr>
              </a:pPr>
              <a:r>
                <a:rPr lang="lv-LV" sz="1100" dirty="0">
                  <a:sym typeface="Gilroy Regular"/>
                </a:rPr>
                <a:t>anšovi</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2"/>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3"/>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6117059" cy="33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lv-LV" dirty="0"/>
              <a:t>Ienirstam Omegas pasaules dziļumos…</a:t>
            </a:r>
            <a:endParaRPr dirty="0">
              <a:solidFill>
                <a:schemeClr val="tx1"/>
              </a:solidFill>
            </a:endParaRPr>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7016344"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2500">
                <a:solidFill>
                  <a:srgbClr val="FFFFFF"/>
                </a:solidFill>
                <a:latin typeface="Gilroy Bold"/>
                <a:ea typeface="Gilroy Bold"/>
                <a:cs typeface="Gilroy Bold"/>
                <a:sym typeface="Gilroy Bold"/>
              </a:defRPr>
            </a:pPr>
            <a:r>
              <a:rPr lang="lv-LV" dirty="0"/>
              <a:t>Lai EPA un DHA dotu organismam </a:t>
            </a:r>
          </a:p>
          <a:p>
            <a:pPr>
              <a:defRPr sz="2500">
                <a:solidFill>
                  <a:srgbClr val="FFFFFF"/>
                </a:solidFill>
                <a:latin typeface="Gilroy Bold"/>
                <a:ea typeface="Gilroy Bold"/>
                <a:cs typeface="Gilroy Bold"/>
                <a:sym typeface="Gilroy Bold"/>
              </a:defRPr>
            </a:pPr>
            <a:r>
              <a:rPr lang="lv-LV" dirty="0"/>
              <a:t>lielāku labumu, zinātnieki ir izgudrojuši metodes </a:t>
            </a:r>
          </a:p>
          <a:p>
            <a:pPr>
              <a:defRPr sz="2500">
                <a:solidFill>
                  <a:srgbClr val="FFFFFF"/>
                </a:solidFill>
                <a:latin typeface="Gilroy Bold"/>
                <a:ea typeface="Gilroy Bold"/>
                <a:cs typeface="Gilroy Bold"/>
                <a:sym typeface="Gilroy Bold"/>
              </a:defRPr>
            </a:pPr>
            <a:r>
              <a:rPr lang="lv-LV" dirty="0"/>
              <a:t>Omega-3 PUFA koncentrācijas paaugstināšanai. </a:t>
            </a:r>
            <a:endParaRPr dirty="0">
              <a:solidFill>
                <a:schemeClr val="tx1"/>
              </a:solidFill>
            </a:endParaRPr>
          </a:p>
        </p:txBody>
      </p:sp>
      <p:sp>
        <p:nvSpPr>
          <p:cNvPr id="22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7367401"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lv-LV" dirty="0"/>
              <a:t>Kā sasniegt augstu EPA un DHA koncentrāciju</a:t>
            </a:r>
            <a:r>
              <a:rPr dirty="0"/>
              <a:t>?</a:t>
            </a:r>
          </a:p>
        </p:txBody>
      </p:sp>
      <p:sp>
        <p:nvSpPr>
          <p:cNvPr id="23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49" name="Группа"/>
          <p:cNvGrpSpPr/>
          <p:nvPr/>
        </p:nvGrpSpPr>
        <p:grpSpPr>
          <a:xfrm>
            <a:off x="337155" y="1079500"/>
            <a:ext cx="8298850" cy="3081487"/>
            <a:chOff x="-69245" y="0"/>
            <a:chExt cx="8298849" cy="3081486"/>
          </a:xfrm>
        </p:grpSpPr>
        <p:grpSp>
          <p:nvGrpSpPr>
            <p:cNvPr id="234" name="Группа"/>
            <p:cNvGrpSpPr/>
            <p:nvPr/>
          </p:nvGrpSpPr>
          <p:grpSpPr>
            <a:xfrm>
              <a:off x="2374900" y="1917699"/>
              <a:ext cx="2159000" cy="1003132"/>
              <a:chOff x="0" y="0"/>
              <a:chExt cx="2159000" cy="1003130"/>
            </a:xfrm>
          </p:grpSpPr>
          <p:sp>
            <p:nvSpPr>
              <p:cNvPr id="232" name="Процесс переэтерификации"/>
              <p:cNvSpPr txBox="1"/>
              <p:nvPr/>
            </p:nvSpPr>
            <p:spPr>
              <a:xfrm>
                <a:off x="0" y="0"/>
                <a:ext cx="2006600"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rPr lang="lv-LV" dirty="0" err="1"/>
                  <a:t>Interesterifikācijas</a:t>
                </a:r>
                <a:r>
                  <a:rPr lang="lv-LV" dirty="0"/>
                  <a:t> process</a:t>
                </a:r>
                <a:endParaRPr dirty="0"/>
              </a:p>
            </p:txBody>
          </p:sp>
          <p:sp>
            <p:nvSpPr>
              <p:cNvPr id="233" name="Помогает отделить ЭПК  и ДГК от других жирных  кислот и увеличивает  их концентрацию в продукте."/>
              <p:cNvSpPr txBox="1"/>
              <p:nvPr/>
            </p:nvSpPr>
            <p:spPr>
              <a:xfrm>
                <a:off x="0" y="495300"/>
                <a:ext cx="2159000" cy="507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lv-LV" sz="1100" dirty="0">
                    <a:sym typeface="Gilroy Regular"/>
                  </a:rPr>
                  <a:t>Palīdz atdalīt EPA un DHA no citām taukskābēm un palielina to koncentrāciju produktā.</a:t>
                </a:r>
                <a:endParaRPr dirty="0">
                  <a:latin typeface="Gilroy Bold"/>
                  <a:ea typeface="Gilroy Bold"/>
                  <a:cs typeface="Gilroy Bold"/>
                  <a:sym typeface="Gilroy Bold"/>
                </a:endParaRPr>
              </a:p>
            </p:txBody>
          </p:sp>
        </p:grpSp>
        <p:grpSp>
          <p:nvGrpSpPr>
            <p:cNvPr id="237" name="Группа"/>
            <p:cNvGrpSpPr/>
            <p:nvPr/>
          </p:nvGrpSpPr>
          <p:grpSpPr>
            <a:xfrm>
              <a:off x="5067300" y="1917699"/>
              <a:ext cx="2236190" cy="1003132"/>
              <a:chOff x="0" y="0"/>
              <a:chExt cx="2236190" cy="1003129"/>
            </a:xfrm>
          </p:grpSpPr>
          <p:sp>
            <p:nvSpPr>
              <p:cNvPr id="235" name="NEW! Процесс  ре-переэтерификации"/>
              <p:cNvSpPr txBox="1"/>
              <p:nvPr/>
            </p:nvSpPr>
            <p:spPr>
              <a:xfrm>
                <a:off x="0" y="0"/>
                <a:ext cx="2236190"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lv-LV" sz="1200" dirty="0">
                    <a:sym typeface="Gilroy Bold"/>
                  </a:rPr>
                  <a:t>Atkārtotas esterifikācijas process</a:t>
                </a:r>
                <a:endParaRPr dirty="0"/>
              </a:p>
            </p:txBody>
          </p:sp>
          <p:sp>
            <p:nvSpPr>
              <p:cNvPr id="236" name="Восстанавливает форму ЭПК  и ДГК, близкую к природной,  и еще больше повышает  их концентрацию в продукте."/>
              <p:cNvSpPr txBox="1"/>
              <p:nvPr/>
            </p:nvSpPr>
            <p:spPr>
              <a:xfrm>
                <a:off x="0" y="495299"/>
                <a:ext cx="2146300" cy="507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lv-LV" sz="1100" dirty="0">
                    <a:sym typeface="Gilroy Regular"/>
                  </a:rPr>
                  <a:t>Atjauno EPA un DHA formu, tuvu dabīgajai, un vēl vairāk palielina to koncentrāciju produktā.</a:t>
                </a:r>
                <a:r>
                  <a:rPr u="sng" dirty="0">
                    <a:latin typeface="Gilroy Bold"/>
                    <a:ea typeface="Gilroy Bold"/>
                    <a:cs typeface="Gilroy Bold"/>
                    <a:sym typeface="Gilroy Bold"/>
                  </a:rPr>
                  <a:t> </a:t>
                </a:r>
              </a:p>
            </p:txBody>
          </p:sp>
        </p:grpSp>
        <p:grpSp>
          <p:nvGrpSpPr>
            <p:cNvPr id="248" name="Группа"/>
            <p:cNvGrpSpPr/>
            <p:nvPr/>
          </p:nvGrpSpPr>
          <p:grpSpPr>
            <a:xfrm>
              <a:off x="-69245" y="0"/>
              <a:ext cx="8298849" cy="3081486"/>
              <a:chOff x="-69245" y="0"/>
              <a:chExt cx="8298848" cy="3081485"/>
            </a:xfrm>
          </p:grpSpPr>
          <p:grpSp>
            <p:nvGrpSpPr>
              <p:cNvPr id="246" name="Группа"/>
              <p:cNvGrpSpPr/>
              <p:nvPr/>
            </p:nvGrpSpPr>
            <p:grpSpPr>
              <a:xfrm>
                <a:off x="0" y="0"/>
                <a:ext cx="8229603" cy="1588533"/>
                <a:chOff x="0" y="0"/>
                <a:chExt cx="8229602" cy="1588532"/>
              </a:xfrm>
            </p:grpSpPr>
            <p:sp>
              <p:nvSpPr>
                <p:cNvPr id="238" name="Сырье  из рыбной массы"/>
                <p:cNvSpPr txBox="1"/>
                <p:nvPr/>
              </p:nvSpPr>
              <p:spPr>
                <a:xfrm>
                  <a:off x="0" y="1219200"/>
                  <a:ext cx="886461"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lv-LV" dirty="0"/>
                    <a:t>Izejvielas no </a:t>
                  </a:r>
                </a:p>
                <a:p>
                  <a:pPr>
                    <a:defRPr sz="1200">
                      <a:solidFill>
                        <a:srgbClr val="FEE6AF"/>
                      </a:solidFill>
                      <a:latin typeface="Gilroy Bold"/>
                      <a:ea typeface="Gilroy Bold"/>
                      <a:cs typeface="Gilroy Bold"/>
                      <a:sym typeface="Gilroy Bold"/>
                    </a:defRPr>
                  </a:pPr>
                  <a:r>
                    <a:rPr lang="lv-LV" dirty="0"/>
                    <a:t>zivju masas</a:t>
                  </a:r>
                  <a:endParaRPr dirty="0">
                    <a:solidFill>
                      <a:schemeClr val="tx1"/>
                    </a:solidFill>
                  </a:endParaRPr>
                </a:p>
              </p:txBody>
            </p:sp>
            <p:grpSp>
              <p:nvGrpSpPr>
                <p:cNvPr id="245" name="Группа"/>
                <p:cNvGrpSpPr/>
                <p:nvPr/>
              </p:nvGrpSpPr>
              <p:grpSpPr>
                <a:xfrm>
                  <a:off x="1522870" y="0"/>
                  <a:ext cx="6706732" cy="1567740"/>
                  <a:chOff x="0" y="0"/>
                  <a:chExt cx="6706730" cy="1567739"/>
                </a:xfrm>
              </p:grpSpPr>
              <p:pic>
                <p:nvPicPr>
                  <p:cNvPr id="239" name="Безымянный-1-31.png" descr="Безымянный-1-31.png"/>
                  <p:cNvPicPr>
                    <a:picLocks noChangeAspect="1"/>
                  </p:cNvPicPr>
                  <p:nvPr/>
                </p:nvPicPr>
                <p:blipFill>
                  <a:blip r:embed="rId5"/>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0" y="0"/>
                    <a:ext cx="2011768"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lv-LV" dirty="0"/>
                      <a:t>Zivju eļļa </a:t>
                    </a:r>
                    <a:r>
                      <a:rPr dirty="0"/>
                      <a:t>(</a:t>
                    </a:r>
                    <a:r>
                      <a:rPr lang="lv-LV" dirty="0"/>
                      <a:t>satur EPA un DHA </a:t>
                    </a:r>
                  </a:p>
                  <a:p>
                    <a:pPr>
                      <a:defRPr sz="1200">
                        <a:solidFill>
                          <a:srgbClr val="FEE6AF"/>
                        </a:solidFill>
                        <a:latin typeface="Gilroy Bold"/>
                        <a:ea typeface="Gilroy Bold"/>
                        <a:cs typeface="Gilroy Bold"/>
                        <a:sym typeface="Gilroy Bold"/>
                      </a:defRPr>
                    </a:pPr>
                    <a:r>
                      <a:rPr lang="lv-LV" dirty="0"/>
                      <a:t>dabīgajā, </a:t>
                    </a:r>
                    <a:r>
                      <a:rPr lang="lv-LV" dirty="0" err="1"/>
                      <a:t>triglicerīdu</a:t>
                    </a:r>
                    <a:r>
                      <a:rPr lang="lv-LV" dirty="0"/>
                      <a:t> formā</a:t>
                    </a:r>
                    <a:r>
                      <a:rPr dirty="0"/>
                      <a:t>)</a:t>
                    </a:r>
                  </a:p>
                </p:txBody>
              </p:sp>
              <p:sp>
                <p:nvSpPr>
                  <p:cNvPr id="242" name="ЭПК и ДГК…"/>
                  <p:cNvSpPr txBox="1"/>
                  <p:nvPr/>
                </p:nvSpPr>
                <p:spPr>
                  <a:xfrm>
                    <a:off x="3047740" y="190500"/>
                    <a:ext cx="1057982"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a:solidFill>
                          <a:srgbClr val="FEE6AF"/>
                        </a:solidFill>
                        <a:latin typeface="Gilroy Bold"/>
                        <a:ea typeface="Gilroy Bold"/>
                        <a:cs typeface="Gilroy Bold"/>
                        <a:sym typeface="Gilroy Bold"/>
                      </a:defRPr>
                    </a:pPr>
                    <a:r>
                      <a:rPr lang="lv-LV" dirty="0"/>
                      <a:t>EPA un DHA </a:t>
                    </a:r>
                  </a:p>
                  <a:p>
                    <a:pPr algn="r">
                      <a:defRPr sz="1200">
                        <a:solidFill>
                          <a:srgbClr val="FEE6AF"/>
                        </a:solidFill>
                        <a:latin typeface="Gilroy Bold"/>
                        <a:ea typeface="Gilroy Bold"/>
                        <a:cs typeface="Gilroy Bold"/>
                        <a:sym typeface="Gilroy Bold"/>
                      </a:defRPr>
                    </a:pPr>
                    <a:r>
                      <a:rPr lang="lv-LV" dirty="0" err="1"/>
                      <a:t>etilestera</a:t>
                    </a:r>
                    <a:r>
                      <a:rPr lang="lv-LV" dirty="0"/>
                      <a:t> formā</a:t>
                    </a:r>
                    <a:endParaRPr lang="ru-RU" dirty="0"/>
                  </a:p>
                </p:txBody>
              </p:sp>
              <p:sp>
                <p:nvSpPr>
                  <p:cNvPr id="243" name="ЭПК и ДГК…"/>
                  <p:cNvSpPr txBox="1"/>
                  <p:nvPr/>
                </p:nvSpPr>
                <p:spPr>
                  <a:xfrm>
                    <a:off x="5058842" y="0"/>
                    <a:ext cx="1647886"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a:solidFill>
                          <a:srgbClr val="FEE6AF"/>
                        </a:solidFill>
                        <a:latin typeface="Gilroy Bold"/>
                        <a:ea typeface="Gilroy Bold"/>
                        <a:cs typeface="Gilroy Bold"/>
                        <a:sym typeface="Gilroy Bold"/>
                      </a:defRPr>
                    </a:pPr>
                    <a:r>
                      <a:rPr lang="lv-LV" dirty="0"/>
                      <a:t>EPA un DHA atjaunotā, </a:t>
                    </a:r>
                  </a:p>
                  <a:p>
                    <a:pPr algn="r">
                      <a:defRPr sz="1200">
                        <a:solidFill>
                          <a:srgbClr val="FEE6AF"/>
                        </a:solidFill>
                        <a:latin typeface="Gilroy Bold"/>
                        <a:ea typeface="Gilroy Bold"/>
                        <a:cs typeface="Gilroy Bold"/>
                        <a:sym typeface="Gilroy Bold"/>
                      </a:defRPr>
                    </a:pPr>
                    <a:r>
                      <a:rPr lang="lv-LV" dirty="0" err="1"/>
                      <a:t>triglicerīdu</a:t>
                    </a:r>
                    <a:r>
                      <a:rPr lang="lv-LV" dirty="0"/>
                      <a:t> formā </a:t>
                    </a:r>
                    <a:r>
                      <a:rPr dirty="0"/>
                      <a:t> </a:t>
                    </a:r>
                  </a:p>
                  <a:p>
                    <a:pPr algn="r">
                      <a:defRPr sz="1200">
                        <a:solidFill>
                          <a:srgbClr val="FEE6AF"/>
                        </a:solidFill>
                        <a:latin typeface="Gilroy Bold"/>
                        <a:ea typeface="Gilroy Bold"/>
                        <a:cs typeface="Gilroy Bold"/>
                        <a:sym typeface="Gilroy Bold"/>
                      </a:defRPr>
                    </a:pPr>
                    <a:r>
                      <a:rPr dirty="0"/>
                      <a:t> </a:t>
                    </a:r>
                  </a:p>
                </p:txBody>
              </p:sp>
              <p:pic>
                <p:nvPicPr>
                  <p:cNvPr id="244" name="Безымянный-1-42.png" descr="Безымянный-1-42.png"/>
                  <p:cNvPicPr>
                    <a:picLocks noChangeAspect="1"/>
                  </p:cNvPicPr>
                  <p:nvPr/>
                </p:nvPicPr>
                <p:blipFill>
                  <a:blip r:embed="rId7"/>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a:srcRect t="34" b="34"/>
              <a:stretch>
                <a:fillRect/>
              </a:stretch>
            </p:blipFill>
            <p:spPr>
              <a:xfrm>
                <a:off x="-69245" y="1736778"/>
                <a:ext cx="8229601" cy="1344707"/>
              </a:xfrm>
              <a:prstGeom prst="rect">
                <a:avLst/>
              </a:prstGeom>
              <a:ln w="12700" cap="flat">
                <a:noFill/>
                <a:miter lim="400000"/>
              </a:ln>
              <a:effectLst/>
            </p:spPr>
          </p:pic>
        </p:grpSp>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817530"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lv-LV" dirty="0"/>
                  <a:t>EPA un DHA</a:t>
                </a:r>
                <a:endParaRPr dirty="0"/>
              </a:p>
            </p:txBody>
          </p:sp>
        </p:grpSp>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446</TotalTime>
  <Words>2918</Words>
  <Application>Microsoft Macintosh PowerPoint</Application>
  <PresentationFormat>Экран (16:9)</PresentationFormat>
  <Paragraphs>378</Paragraphs>
  <Slides>27</Slides>
  <Notes>22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27</vt:i4>
      </vt:variant>
    </vt:vector>
  </HeadingPairs>
  <TitlesOfParts>
    <vt:vector size="37" baseType="lpstr">
      <vt:lpstr>☞GILROY-REGULAR</vt:lpstr>
      <vt:lpstr>Arial</vt:lpstr>
      <vt:lpstr>Arial</vt:lpstr>
      <vt:lpstr>Gilroy Bold</vt:lpstr>
      <vt:lpstr>Gilroy Regular</vt:lpstr>
      <vt:lpstr>Gilroy Semibold</vt:lpstr>
      <vt:lpstr>Helvetica</vt:lpstr>
      <vt:lpstr>Helvetica Neue</vt:lpstr>
      <vt:lpstr>Times New Roman</vt:lpstr>
      <vt:lpstr>Simple Light</vt:lpstr>
      <vt:lpstr>Veselības ritms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Veselības ritms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Microsoft Office User</cp:lastModifiedBy>
  <cp:revision>155</cp:revision>
  <dcterms:modified xsi:type="dcterms:W3CDTF">2023-03-09T14:28:54Z</dcterms:modified>
</cp:coreProperties>
</file>