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1pPr>
    <a:lvl2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2pPr>
    <a:lvl3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3pPr>
    <a:lvl4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4pPr>
    <a:lvl5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5pPr>
    <a:lvl6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6pPr>
    <a:lvl7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7pPr>
    <a:lvl8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8pPr>
    <a:lvl9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1481" autoAdjust="0"/>
  </p:normalViewPr>
  <p:slideViewPr>
    <p:cSldViewPr snapToGrid="0">
      <p:cViewPr varScale="1">
        <p:scale>
          <a:sx n="47" d="100"/>
          <a:sy n="47" d="100"/>
        </p:scale>
        <p:origin x="38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xfrm>
            <a:off x="1143000" y="685800"/>
            <a:ext cx="4572000" cy="3429000"/>
          </a:xfrm>
          <a:prstGeom prst="rect">
            <a:avLst/>
          </a:prstGeom>
        </p:spPr>
        <p:txBody>
          <a:bodyPr/>
          <a:lstStyle/>
          <a:p>
            <a:endParaRPr/>
          </a:p>
        </p:txBody>
      </p:sp>
      <p:sp>
        <p:nvSpPr>
          <p:cNvPr id="488" name="Shape 48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74042543"/>
      </p:ext>
    </p:extLst>
  </p:cSld>
  <p:clrMap bg1="lt1" tx1="dk1" bg2="lt2" tx2="dk2" accent1="accent1" accent2="accent2" accent3="accent3" accent4="accent4" accent5="accent5" accent6="accent6" hlink="hlink" folHlink="folHlink"/>
  <p:notesStyle>
    <a:lvl1pPr defTabSz="1714500" latinLnBrk="0">
      <a:defRPr sz="2200">
        <a:latin typeface="+mj-lt"/>
        <a:ea typeface="+mj-ea"/>
        <a:cs typeface="+mj-cs"/>
        <a:sym typeface="Arial"/>
      </a:defRPr>
    </a:lvl1pPr>
    <a:lvl2pPr indent="228600" defTabSz="1714500" latinLnBrk="0">
      <a:defRPr sz="2200">
        <a:latin typeface="+mj-lt"/>
        <a:ea typeface="+mj-ea"/>
        <a:cs typeface="+mj-cs"/>
        <a:sym typeface="Arial"/>
      </a:defRPr>
    </a:lvl2pPr>
    <a:lvl3pPr indent="457200" defTabSz="1714500" latinLnBrk="0">
      <a:defRPr sz="2200">
        <a:latin typeface="+mj-lt"/>
        <a:ea typeface="+mj-ea"/>
        <a:cs typeface="+mj-cs"/>
        <a:sym typeface="Arial"/>
      </a:defRPr>
    </a:lvl3pPr>
    <a:lvl4pPr indent="685800" defTabSz="1714500" latinLnBrk="0">
      <a:defRPr sz="2200">
        <a:latin typeface="+mj-lt"/>
        <a:ea typeface="+mj-ea"/>
        <a:cs typeface="+mj-cs"/>
        <a:sym typeface="Arial"/>
      </a:defRPr>
    </a:lvl4pPr>
    <a:lvl5pPr indent="914400" defTabSz="1714500" latinLnBrk="0">
      <a:defRPr sz="2200">
        <a:latin typeface="+mj-lt"/>
        <a:ea typeface="+mj-ea"/>
        <a:cs typeface="+mj-cs"/>
        <a:sym typeface="Arial"/>
      </a:defRPr>
    </a:lvl5pPr>
    <a:lvl6pPr indent="1143000" defTabSz="1714500" latinLnBrk="0">
      <a:defRPr sz="2200">
        <a:latin typeface="+mj-lt"/>
        <a:ea typeface="+mj-ea"/>
        <a:cs typeface="+mj-cs"/>
        <a:sym typeface="Arial"/>
      </a:defRPr>
    </a:lvl6pPr>
    <a:lvl7pPr indent="1371600" defTabSz="1714500" latinLnBrk="0">
      <a:defRPr sz="2200">
        <a:latin typeface="+mj-lt"/>
        <a:ea typeface="+mj-ea"/>
        <a:cs typeface="+mj-cs"/>
        <a:sym typeface="Arial"/>
      </a:defRPr>
    </a:lvl7pPr>
    <a:lvl8pPr indent="1600200" defTabSz="1714500" latinLnBrk="0">
      <a:defRPr sz="2200">
        <a:latin typeface="+mj-lt"/>
        <a:ea typeface="+mj-ea"/>
        <a:cs typeface="+mj-cs"/>
        <a:sym typeface="Arial"/>
      </a:defRPr>
    </a:lvl8pPr>
    <a:lvl9pPr indent="1828800" defTabSz="1714500" latinLnBrk="0">
      <a:defRPr sz="2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xfrm>
            <a:off x="381000" y="685800"/>
            <a:ext cx="6096000" cy="3429000"/>
          </a:xfrm>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pPr defTabSz="914400">
              <a:defRPr sz="1200"/>
            </a:pPr>
            <a:endParaRPr lang="lv-LV" dirty="0"/>
          </a:p>
          <a:p>
            <a:pPr defTabSz="914400">
              <a:defRPr sz="1200"/>
            </a:pPr>
            <a:r>
              <a:rPr lang="lv-LV" dirty="0"/>
              <a:t>Cilvēks – tā ir unikāla dzīva sistēma, kas nepārtraukti tiek pakļauta ārējās vides (</a:t>
            </a:r>
            <a:r>
              <a:rPr lang="lv-LV" dirty="0" err="1"/>
              <a:t>ekzo</a:t>
            </a:r>
            <a:r>
              <a:rPr lang="lv-LV" dirty="0"/>
              <a:t>-) un iekšējās vides (</a:t>
            </a:r>
            <a:r>
              <a:rPr lang="lv-LV" dirty="0" err="1"/>
              <a:t>endo</a:t>
            </a:r>
            <a:r>
              <a:rPr lang="lv-LV" dirty="0"/>
              <a:t>-) faktoru ietekmei.</a:t>
            </a:r>
          </a:p>
          <a:p>
            <a:pPr defTabSz="914400">
              <a:defRPr sz="1200"/>
            </a:pPr>
            <a:r>
              <a:rPr lang="lv-LV" dirty="0"/>
              <a:t>Asinis, limfa, </a:t>
            </a:r>
            <a:r>
              <a:rPr lang="lv-LV" dirty="0" err="1"/>
              <a:t>starpšūnu</a:t>
            </a:r>
            <a:r>
              <a:rPr lang="lv-LV" dirty="0"/>
              <a:t> šķidrums ir svarīga organisma iekšējās vides daļa. Tieši tā, izpilda «transportlīdzekļa» lomu un piegādā barības vielas (olbaltumvielas, taukus, ogļhidrātus, vitamīnus un minerālus) katrai organisma šūnai. Tie arī izvada organisma darbības rezultātā radītos produktus – </a:t>
            </a:r>
            <a:r>
              <a:rPr lang="lv-LV" dirty="0" err="1"/>
              <a:t>endotoksīni</a:t>
            </a:r>
            <a:r>
              <a:rPr lang="lv-LV" dirty="0"/>
              <a:t> («iekšējie» toksīni, kas veidojas organisma iekšienē, tā darbības rezultātā)</a:t>
            </a:r>
          </a:p>
          <a:p>
            <a:pPr defTabSz="914400">
              <a:defRPr sz="1200"/>
            </a:pPr>
            <a:r>
              <a:rPr lang="lv-LV" dirty="0"/>
              <a:t>Tajā pašai laikā uz mūsu organismu iedarbojas arī ārējie faktori: ūdens, gaiss, uzturs. No tiem organismā nonāk </a:t>
            </a:r>
            <a:r>
              <a:rPr lang="lv-LV" dirty="0" err="1"/>
              <a:t>ekzotoksīni</a:t>
            </a:r>
            <a:r>
              <a:rPr lang="lv-LV" dirty="0"/>
              <a:t>. («</a:t>
            </a:r>
            <a:r>
              <a:rPr lang="lv-LV" dirty="0" err="1"/>
              <a:t>Ekzo</a:t>
            </a:r>
            <a:r>
              <a:rPr lang="lv-LV" dirty="0"/>
              <a:t>» - ārējais).</a:t>
            </a:r>
          </a:p>
          <a:p>
            <a:pPr defTabSz="914400">
              <a:defRPr sz="1200"/>
            </a:pPr>
            <a:endParaRPr lang="lv-LV" dirty="0"/>
          </a:p>
        </p:txBody>
      </p:sp>
    </p:spTree>
    <p:extLst>
      <p:ext uri="{BB962C8B-B14F-4D97-AF65-F5344CB8AC3E}">
        <p14:creationId xmlns:p14="http://schemas.microsoft.com/office/powerpoint/2010/main" val="190354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pPr defTabSz="914400">
              <a:defRPr sz="1200"/>
            </a:pPr>
            <a:r>
              <a:rPr lang="lv-LV" dirty="0"/>
              <a:t>Komplekta sastāvā </a:t>
            </a:r>
            <a:r>
              <a:rPr dirty="0"/>
              <a:t>4 </a:t>
            </a:r>
            <a:r>
              <a:rPr lang="lv-LV" dirty="0"/>
              <a:t>produkti</a:t>
            </a:r>
            <a:r>
              <a:rPr dirty="0"/>
              <a:t>:</a:t>
            </a:r>
          </a:p>
          <a:p>
            <a:pPr defTabSz="914400">
              <a:defRPr sz="1200"/>
            </a:pPr>
            <a:r>
              <a:rPr dirty="0"/>
              <a:t>Assimilator  (90 </a:t>
            </a:r>
            <a:r>
              <a:rPr lang="lv-LV" dirty="0"/>
              <a:t>kapsulas</a:t>
            </a:r>
            <a:r>
              <a:rPr dirty="0"/>
              <a:t>);</a:t>
            </a:r>
          </a:p>
          <a:p>
            <a:pPr defTabSz="914400">
              <a:defRPr sz="1200"/>
            </a:pPr>
            <a:r>
              <a:rPr dirty="0"/>
              <a:t>Н-500 (60 </a:t>
            </a:r>
            <a:r>
              <a:rPr lang="lv-LV" dirty="0"/>
              <a:t>kapsulas</a:t>
            </a:r>
            <a:r>
              <a:rPr dirty="0"/>
              <a:t>);</a:t>
            </a:r>
          </a:p>
          <a:p>
            <a:pPr defTabSz="914400">
              <a:defRPr sz="1200"/>
            </a:pPr>
            <a:r>
              <a:rPr dirty="0"/>
              <a:t>Coral-Mine (30 </a:t>
            </a:r>
            <a:r>
              <a:rPr lang="lv-LV" dirty="0"/>
              <a:t>paciņas</a:t>
            </a:r>
            <a:r>
              <a:rPr dirty="0"/>
              <a:t>);</a:t>
            </a:r>
          </a:p>
          <a:p>
            <a:pPr defTabSz="914400">
              <a:defRPr sz="1200"/>
            </a:pPr>
            <a:r>
              <a:rPr dirty="0"/>
              <a:t>Coral Lecithin  (120 </a:t>
            </a:r>
            <a:r>
              <a:rPr lang="lv-LV" dirty="0"/>
              <a:t>kapsulas</a:t>
            </a:r>
            <a:r>
              <a:rPr dirty="0"/>
              <a:t>).</a:t>
            </a:r>
          </a:p>
          <a:p>
            <a:pPr defTabSz="914400">
              <a:defRPr sz="1200"/>
            </a:pPr>
            <a:endParaRPr dirty="0"/>
          </a:p>
          <a:p>
            <a:r>
              <a:rPr lang="lv-LV" sz="2200" dirty="0">
                <a:effectLst/>
                <a:latin typeface="+mj-lt"/>
                <a:ea typeface="+mj-ea"/>
                <a:cs typeface="+mj-cs"/>
                <a:sym typeface="Arial"/>
              </a:rPr>
              <a:t>Ūdenī šķīstošo toksīnu izvadīšanas procesā piedalās minerālu kompozīcija dzeramā ūdens kondicionēšanai </a:t>
            </a:r>
            <a:r>
              <a:rPr lang="lv-LV" sz="2200" dirty="0" err="1">
                <a:effectLst/>
                <a:latin typeface="+mj-lt"/>
                <a:ea typeface="+mj-ea"/>
                <a:cs typeface="+mj-cs"/>
                <a:sym typeface="Arial"/>
              </a:rPr>
              <a:t>Coral-Main</a:t>
            </a:r>
            <a:r>
              <a:rPr lang="lv-LV" sz="2200" dirty="0">
                <a:effectLst/>
                <a:latin typeface="+mj-lt"/>
                <a:ea typeface="+mj-ea"/>
                <a:cs typeface="+mj-cs"/>
                <a:sym typeface="Arial"/>
              </a:rPr>
              <a:t> un mūsdienīgais antioksidants H-500.</a:t>
            </a:r>
            <a:endParaRPr lang="en-GB" sz="2200" dirty="0">
              <a:effectLst/>
              <a:latin typeface="+mj-lt"/>
              <a:ea typeface="+mj-ea"/>
              <a:cs typeface="+mj-cs"/>
              <a:sym typeface="Arial"/>
            </a:endParaRPr>
          </a:p>
          <a:p>
            <a:r>
              <a:rPr lang="lv-LV" sz="2200" dirty="0">
                <a:effectLst/>
                <a:latin typeface="+mj-lt"/>
                <a:ea typeface="+mj-ea"/>
                <a:cs typeface="+mj-cs"/>
                <a:sym typeface="Arial"/>
              </a:rPr>
              <a:t>Lai uzlabotu taukos šķīstošo toksīnu izvadīšanu tiek izmantoti divi produkti – </a:t>
            </a:r>
            <a:r>
              <a:rPr lang="lv-LV" sz="2200" dirty="0" err="1">
                <a:effectLst/>
                <a:latin typeface="+mj-lt"/>
                <a:ea typeface="+mj-ea"/>
                <a:cs typeface="+mj-cs"/>
                <a:sym typeface="Arial"/>
              </a:rPr>
              <a:t>Assimilators</a:t>
            </a:r>
            <a:r>
              <a:rPr lang="lv-LV" sz="2200" dirty="0">
                <a:effectLst/>
                <a:latin typeface="+mj-lt"/>
                <a:ea typeface="+mj-ea"/>
                <a:cs typeface="+mj-cs"/>
                <a:sym typeface="Arial"/>
              </a:rPr>
              <a:t>, kas satur gremošanas fermentus un universālais produkts </a:t>
            </a:r>
            <a:r>
              <a:rPr lang="lv-LV" sz="2200" dirty="0" err="1">
                <a:effectLst/>
                <a:latin typeface="+mj-lt"/>
                <a:ea typeface="+mj-ea"/>
                <a:cs typeface="+mj-cs"/>
                <a:sym typeface="Arial"/>
              </a:rPr>
              <a:t>Coral</a:t>
            </a:r>
            <a:r>
              <a:rPr lang="lv-LV" sz="2200" dirty="0">
                <a:effectLst/>
                <a:latin typeface="+mj-lt"/>
                <a:ea typeface="+mj-ea"/>
                <a:cs typeface="+mj-cs"/>
                <a:sym typeface="Arial"/>
              </a:rPr>
              <a:t> </a:t>
            </a:r>
            <a:r>
              <a:rPr lang="lv-LV" sz="2200" dirty="0" err="1">
                <a:effectLst/>
                <a:latin typeface="+mj-lt"/>
                <a:ea typeface="+mj-ea"/>
                <a:cs typeface="+mj-cs"/>
                <a:sym typeface="Arial"/>
              </a:rPr>
              <a:t>Lecithin</a:t>
            </a:r>
            <a:r>
              <a:rPr lang="lv-LV" sz="2200" dirty="0">
                <a:effectLst/>
                <a:latin typeface="+mj-lt"/>
                <a:ea typeface="+mj-ea"/>
                <a:cs typeface="+mj-cs"/>
                <a:sym typeface="Arial"/>
              </a:rPr>
              <a:t>.</a:t>
            </a:r>
            <a:endParaRPr lang="en-GB" sz="2200" dirty="0">
              <a:effectLst/>
              <a:latin typeface="+mj-lt"/>
              <a:ea typeface="+mj-ea"/>
              <a:cs typeface="+mj-cs"/>
              <a:sym typeface="Arial"/>
            </a:endParaRPr>
          </a:p>
          <a:p>
            <a:r>
              <a:rPr lang="lv-LV" sz="2200" dirty="0" err="1">
                <a:effectLst/>
                <a:latin typeface="+mj-lt"/>
                <a:ea typeface="+mj-ea"/>
                <a:cs typeface="+mj-cs"/>
                <a:sym typeface="Arial"/>
              </a:rPr>
              <a:t>Assimilators</a:t>
            </a:r>
            <a:r>
              <a:rPr lang="lv-LV" sz="2200" dirty="0">
                <a:effectLst/>
                <a:latin typeface="+mj-lt"/>
                <a:ea typeface="+mj-ea"/>
                <a:cs typeface="+mj-cs"/>
                <a:sym typeface="Arial"/>
              </a:rPr>
              <a:t> – gremošanas fermentu komplekss ar vitamīniem A un D, veicina kvalitatīvu olbaltumvielu un ogļhidrātu šķelšanu, tādējādi mazinot pilnībā nesagremotās pārtikas daudzumu.</a:t>
            </a:r>
            <a:endParaRPr lang="en-GB" sz="2200" dirty="0">
              <a:effectLst/>
              <a:latin typeface="+mj-lt"/>
              <a:ea typeface="+mj-ea"/>
              <a:cs typeface="+mj-cs"/>
              <a:sym typeface="Arial"/>
            </a:endParaRPr>
          </a:p>
          <a:p>
            <a:r>
              <a:rPr lang="lv-LV" sz="2200" dirty="0" err="1">
                <a:effectLst/>
                <a:latin typeface="+mj-lt"/>
                <a:ea typeface="+mj-ea"/>
                <a:cs typeface="+mj-cs"/>
                <a:sym typeface="Arial"/>
              </a:rPr>
              <a:t>Coral</a:t>
            </a:r>
            <a:r>
              <a:rPr lang="lv-LV" sz="2200" dirty="0">
                <a:effectLst/>
                <a:latin typeface="+mj-lt"/>
                <a:ea typeface="+mj-ea"/>
                <a:cs typeface="+mj-cs"/>
                <a:sym typeface="Arial"/>
              </a:rPr>
              <a:t> </a:t>
            </a:r>
            <a:r>
              <a:rPr lang="lv-LV" sz="2200" dirty="0" err="1">
                <a:effectLst/>
                <a:latin typeface="+mj-lt"/>
                <a:ea typeface="+mj-ea"/>
                <a:cs typeface="+mj-cs"/>
                <a:sym typeface="Arial"/>
              </a:rPr>
              <a:t>Lecithin</a:t>
            </a:r>
            <a:r>
              <a:rPr lang="lv-LV" sz="2200" dirty="0">
                <a:effectLst/>
                <a:latin typeface="+mj-lt"/>
                <a:ea typeface="+mj-ea"/>
                <a:cs typeface="+mj-cs"/>
                <a:sym typeface="Arial"/>
              </a:rPr>
              <a:t> – fosfolipīdu avots, pasargā šūnu membrānas no toksīnu bojājumiem, palīdz efektīvi neitralizēt un izvadīt toksīnus no organisma.</a:t>
            </a:r>
            <a:endParaRPr lang="en-GB" sz="2200" dirty="0">
              <a:effectLst/>
              <a:latin typeface="+mj-lt"/>
              <a:ea typeface="+mj-ea"/>
              <a:cs typeface="+mj-cs"/>
              <a:sym typeface="Arial"/>
            </a:endParaRPr>
          </a:p>
        </p:txBody>
      </p:sp>
    </p:spTree>
    <p:extLst>
      <p:ext uri="{BB962C8B-B14F-4D97-AF65-F5344CB8AC3E}">
        <p14:creationId xmlns:p14="http://schemas.microsoft.com/office/powerpoint/2010/main" val="299930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xfrm>
            <a:off x="381000" y="685800"/>
            <a:ext cx="6096000" cy="3429000"/>
          </a:xfrm>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pPr defTabSz="914400">
              <a:defRPr sz="1200"/>
            </a:pPr>
            <a:r>
              <a:rPr dirty="0"/>
              <a:t>Coral-Mine —</a:t>
            </a:r>
            <a:r>
              <a:rPr lang="lv-LV" dirty="0"/>
              <a:t> minerālu kompozīcija no </a:t>
            </a:r>
            <a:r>
              <a:rPr lang="lv-LV" dirty="0" err="1"/>
              <a:t>rektilajiem</a:t>
            </a:r>
            <a:r>
              <a:rPr lang="lv-LV" dirty="0"/>
              <a:t> koraļļiem. Satur vērtīgos makro un mikroelementu sāļus (kalciju, magniju, kāliju u.c.). Mijiedarbojoties ar ūdeni, minerāli no sāļiem pāriet ūdenī, labvēlīgi ietekmējot tā fizioloģisko pilnvērtību un </a:t>
            </a:r>
            <a:r>
              <a:rPr lang="lv-LV" dirty="0" err="1"/>
              <a:t>organoleptiskās</a:t>
            </a:r>
            <a:r>
              <a:rPr lang="lv-LV" dirty="0"/>
              <a:t> īpašības.</a:t>
            </a:r>
          </a:p>
          <a:p>
            <a:pPr defTabSz="914400">
              <a:defRPr sz="1200"/>
            </a:pPr>
            <a:endParaRPr lang="lv-LV" dirty="0"/>
          </a:p>
          <a:p>
            <a:pPr defTabSz="914400">
              <a:defRPr sz="1200"/>
            </a:pPr>
            <a:endParaRPr dirty="0"/>
          </a:p>
          <a:p>
            <a:pPr defTabSz="914400">
              <a:defRPr sz="1200"/>
            </a:pPr>
            <a:r>
              <a:rPr dirty="0"/>
              <a:t>Coral-Mine </a:t>
            </a:r>
            <a:r>
              <a:rPr lang="lv-LV" dirty="0"/>
              <a:t>palīdz</a:t>
            </a:r>
            <a:r>
              <a:rPr dirty="0"/>
              <a:t>:</a:t>
            </a:r>
          </a:p>
          <a:p>
            <a:pPr defTabSz="914400">
              <a:defRPr sz="1200"/>
            </a:pPr>
            <a:r>
              <a:rPr dirty="0"/>
              <a:t>•</a:t>
            </a:r>
            <a:r>
              <a:rPr lang="lv-LV" dirty="0"/>
              <a:t> nodrošina kvalitatīvu dzeršanas režīmu;</a:t>
            </a:r>
            <a:r>
              <a:rPr dirty="0"/>
              <a:t> </a:t>
            </a:r>
            <a:endParaRPr lang="lv-LV" dirty="0"/>
          </a:p>
          <a:p>
            <a:pPr defTabSz="914400">
              <a:defRPr sz="1200"/>
            </a:pPr>
            <a:r>
              <a:rPr dirty="0"/>
              <a:t>• </a:t>
            </a:r>
            <a:r>
              <a:rPr lang="lv-LV" dirty="0"/>
              <a:t>normalizēt minerālu līdzsvaru organismā</a:t>
            </a:r>
            <a:r>
              <a:rPr dirty="0"/>
              <a:t>;</a:t>
            </a:r>
          </a:p>
          <a:p>
            <a:pPr defTabSz="914400">
              <a:defRPr sz="1200"/>
            </a:pPr>
            <a:r>
              <a:rPr dirty="0"/>
              <a:t>• </a:t>
            </a:r>
            <a:r>
              <a:rPr lang="lv-LV" dirty="0"/>
              <a:t>izvada ūdenī šķīstošos toksīnus.</a:t>
            </a:r>
            <a:endParaRPr dirty="0"/>
          </a:p>
        </p:txBody>
      </p:sp>
    </p:spTree>
    <p:extLst>
      <p:ext uri="{BB962C8B-B14F-4D97-AF65-F5344CB8AC3E}">
        <p14:creationId xmlns:p14="http://schemas.microsoft.com/office/powerpoint/2010/main" val="1529552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xfrm>
            <a:off x="381000" y="685800"/>
            <a:ext cx="6096000" cy="3429000"/>
          </a:xfrm>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pPr defTabSz="914400">
              <a:defRPr sz="1200"/>
            </a:pPr>
            <a:r>
              <a:rPr dirty="0"/>
              <a:t>Н-500 – </a:t>
            </a:r>
            <a:r>
              <a:rPr lang="lv-LV" dirty="0"/>
              <a:t>enerģijas avots, dzīves </a:t>
            </a:r>
            <a:r>
              <a:rPr dirty="0"/>
              <a:t>«</a:t>
            </a:r>
            <a:r>
              <a:rPr lang="lv-LV" dirty="0"/>
              <a:t>degviela</a:t>
            </a:r>
            <a:r>
              <a:rPr dirty="0"/>
              <a:t>» </a:t>
            </a:r>
            <a:r>
              <a:rPr lang="lv-LV" dirty="0"/>
              <a:t>katrai dienai, kas veicina</a:t>
            </a:r>
            <a:r>
              <a:rPr dirty="0"/>
              <a:t>:</a:t>
            </a:r>
          </a:p>
          <a:p>
            <a:pPr defTabSz="914400">
              <a:defRPr sz="1200"/>
            </a:pPr>
            <a:r>
              <a:rPr dirty="0"/>
              <a:t>•  </a:t>
            </a:r>
            <a:r>
              <a:rPr lang="lv-LV" dirty="0"/>
              <a:t>fiziskās un garīgās darbaspējas;</a:t>
            </a:r>
          </a:p>
          <a:p>
            <a:pPr defTabSz="914400">
              <a:defRPr sz="1200"/>
            </a:pPr>
            <a:r>
              <a:rPr dirty="0"/>
              <a:t>•  </a:t>
            </a:r>
            <a:r>
              <a:rPr lang="lv-LV" dirty="0"/>
              <a:t>atjaunošanos pēc fiziskām slodzēm</a:t>
            </a:r>
            <a:r>
              <a:rPr dirty="0"/>
              <a:t>;</a:t>
            </a:r>
          </a:p>
          <a:p>
            <a:pPr defTabSz="914400">
              <a:defRPr sz="1200"/>
            </a:pPr>
            <a:r>
              <a:rPr dirty="0"/>
              <a:t>•  </a:t>
            </a:r>
            <a:r>
              <a:rPr lang="lv-LV" dirty="0"/>
              <a:t>aizsardzību no priekšlaicīgas novecošanās</a:t>
            </a:r>
            <a:r>
              <a:rPr dirty="0"/>
              <a:t>;</a:t>
            </a:r>
          </a:p>
          <a:p>
            <a:pPr defTabSz="914400">
              <a:defRPr sz="1200"/>
            </a:pPr>
            <a:r>
              <a:rPr dirty="0"/>
              <a:t>•  </a:t>
            </a:r>
            <a:r>
              <a:rPr lang="lv-LV" dirty="0"/>
              <a:t>organismā veidojošos toksīnu neitralizāciju.</a:t>
            </a:r>
            <a:endParaRPr dirty="0"/>
          </a:p>
        </p:txBody>
      </p:sp>
    </p:spTree>
    <p:extLst>
      <p:ext uri="{BB962C8B-B14F-4D97-AF65-F5344CB8AC3E}">
        <p14:creationId xmlns:p14="http://schemas.microsoft.com/office/powerpoint/2010/main" val="3806846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xfrm>
            <a:off x="381000" y="685800"/>
            <a:ext cx="6096000" cy="3429000"/>
          </a:xfrm>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defTabSz="914400">
              <a:defRPr sz="1200"/>
            </a:pPr>
            <a:endParaRPr dirty="0"/>
          </a:p>
          <a:p>
            <a:pPr defTabSz="914400">
              <a:defRPr sz="1200"/>
            </a:pPr>
            <a:r>
              <a:rPr dirty="0"/>
              <a:t>Coral Lecithin –</a:t>
            </a:r>
            <a:r>
              <a:rPr lang="lv-LV" dirty="0"/>
              <a:t> dabīgs fosfolipīdu avots (no lecitīna), kas ir visu organisma šūnu apvalku pamatā, tajā skaitā arī aknu šūnu apvalkā un tāpēc:</a:t>
            </a:r>
          </a:p>
          <a:p>
            <a:pPr defTabSz="914400">
              <a:defRPr sz="1200"/>
            </a:pPr>
            <a:endParaRPr dirty="0"/>
          </a:p>
          <a:p>
            <a:pPr defTabSz="914400">
              <a:defRPr sz="1200"/>
            </a:pPr>
            <a:r>
              <a:rPr dirty="0"/>
              <a:t>•  </a:t>
            </a:r>
            <a:r>
              <a:rPr lang="lv-LV" dirty="0"/>
              <a:t>pasargā šūnu apvalkus no toksīnu bojājumiem</a:t>
            </a:r>
            <a:r>
              <a:rPr dirty="0"/>
              <a:t>;</a:t>
            </a:r>
          </a:p>
          <a:p>
            <a:pPr defTabSz="914400">
              <a:defRPr sz="1200"/>
            </a:pPr>
            <a:r>
              <a:rPr dirty="0"/>
              <a:t>•  </a:t>
            </a:r>
            <a:r>
              <a:rPr lang="lv-LV" dirty="0"/>
              <a:t>palīdz efektīvi neitralizēt un izvadīt no organisma taukos šķīstošos toksīnus;</a:t>
            </a:r>
          </a:p>
          <a:p>
            <a:pPr defTabSz="914400">
              <a:defRPr sz="1200"/>
            </a:pPr>
            <a:r>
              <a:rPr dirty="0"/>
              <a:t>•  </a:t>
            </a:r>
            <a:r>
              <a:rPr lang="lv-LV" dirty="0"/>
              <a:t>veicina aknu šūnu atjaunošanos pie intoksikācijām.</a:t>
            </a:r>
            <a:endParaRPr dirty="0"/>
          </a:p>
        </p:txBody>
      </p:sp>
    </p:spTree>
    <p:extLst>
      <p:ext uri="{BB962C8B-B14F-4D97-AF65-F5344CB8AC3E}">
        <p14:creationId xmlns:p14="http://schemas.microsoft.com/office/powerpoint/2010/main" val="295427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defTabSz="914400">
              <a:defRPr sz="1200"/>
            </a:pPr>
            <a:r>
              <a:rPr dirty="0"/>
              <a:t>Assimilator </a:t>
            </a:r>
            <a:r>
              <a:rPr lang="lv-LV" dirty="0"/>
              <a:t>satur gremošanas fermentus (</a:t>
            </a:r>
            <a:r>
              <a:rPr lang="lv-LV" dirty="0" err="1"/>
              <a:t>amilāzi</a:t>
            </a:r>
            <a:r>
              <a:rPr lang="lv-LV" dirty="0"/>
              <a:t>, </a:t>
            </a:r>
            <a:r>
              <a:rPr lang="lv-LV" dirty="0" err="1"/>
              <a:t>proteāzi</a:t>
            </a:r>
            <a:r>
              <a:rPr lang="lv-LV" dirty="0"/>
              <a:t>, </a:t>
            </a:r>
            <a:r>
              <a:rPr lang="lv-LV" dirty="0" err="1"/>
              <a:t>lipāzi</a:t>
            </a:r>
            <a:r>
              <a:rPr lang="lv-LV" dirty="0"/>
              <a:t>, </a:t>
            </a:r>
            <a:r>
              <a:rPr lang="lv-LV" dirty="0" err="1"/>
              <a:t>laktāze</a:t>
            </a:r>
            <a:r>
              <a:rPr lang="lv-LV" dirty="0"/>
              <a:t>, </a:t>
            </a:r>
            <a:r>
              <a:rPr lang="lv-LV" dirty="0" err="1"/>
              <a:t>celulāze</a:t>
            </a:r>
            <a:r>
              <a:rPr lang="lv-LV" dirty="0"/>
              <a:t>, </a:t>
            </a:r>
            <a:r>
              <a:rPr lang="lv-LV" dirty="0" err="1"/>
              <a:t>papaīns</a:t>
            </a:r>
            <a:r>
              <a:rPr lang="lv-LV" dirty="0"/>
              <a:t>, </a:t>
            </a:r>
            <a:r>
              <a:rPr lang="lv-LV" dirty="0" err="1"/>
              <a:t>bromelains</a:t>
            </a:r>
            <a:r>
              <a:rPr lang="lv-LV" dirty="0"/>
              <a:t>), kuri:</a:t>
            </a:r>
          </a:p>
          <a:p>
            <a:pPr defTabSz="914400">
              <a:defRPr sz="1200"/>
            </a:pPr>
            <a:r>
              <a:rPr dirty="0"/>
              <a:t>•  </a:t>
            </a:r>
            <a:r>
              <a:rPr lang="lv-LV" dirty="0"/>
              <a:t>veicina kvalitatīvu olbaltumvielu, ogļhidrātu un treknas pārtikas pārstrādi;</a:t>
            </a:r>
          </a:p>
          <a:p>
            <a:pPr defTabSz="914400">
              <a:defRPr sz="1200"/>
            </a:pPr>
            <a:r>
              <a:rPr dirty="0"/>
              <a:t>•  </a:t>
            </a:r>
            <a:r>
              <a:rPr lang="lv-LV" dirty="0"/>
              <a:t>veicina labāku olbaltumvielu asimilāciju, un to sašķelšanu līdz aminoskābēm; </a:t>
            </a:r>
          </a:p>
          <a:p>
            <a:pPr defTabSz="914400">
              <a:defRPr sz="1200"/>
            </a:pPr>
            <a:r>
              <a:rPr dirty="0"/>
              <a:t>• </a:t>
            </a:r>
            <a:r>
              <a:rPr lang="lv-LV" dirty="0"/>
              <a:t> kavē </a:t>
            </a:r>
            <a:r>
              <a:rPr lang="lv-LV" dirty="0" err="1"/>
              <a:t>meteorisma</a:t>
            </a:r>
            <a:r>
              <a:rPr lang="lv-LV" dirty="0"/>
              <a:t> un smaguma sajūtas vēderā veidošanos.</a:t>
            </a:r>
            <a:endParaRPr dirty="0"/>
          </a:p>
        </p:txBody>
      </p:sp>
    </p:spTree>
    <p:extLst>
      <p:ext uri="{BB962C8B-B14F-4D97-AF65-F5344CB8AC3E}">
        <p14:creationId xmlns:p14="http://schemas.microsoft.com/office/powerpoint/2010/main" val="593292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Shape 715"/>
          <p:cNvSpPr>
            <a:spLocks noGrp="1" noRot="1" noChangeAspect="1"/>
          </p:cNvSpPr>
          <p:nvPr>
            <p:ph type="sldImg"/>
          </p:nvPr>
        </p:nvSpPr>
        <p:spPr>
          <a:xfrm>
            <a:off x="381000" y="685800"/>
            <a:ext cx="6096000" cy="3429000"/>
          </a:xfrm>
          <a:prstGeom prst="rect">
            <a:avLst/>
          </a:prstGeom>
        </p:spPr>
        <p:txBody>
          <a:bodyPr/>
          <a:lstStyle/>
          <a:p>
            <a:endParaRPr/>
          </a:p>
        </p:txBody>
      </p:sp>
      <p:sp>
        <p:nvSpPr>
          <p:cNvPr id="716" name="Shape 716"/>
          <p:cNvSpPr>
            <a:spLocks noGrp="1"/>
          </p:cNvSpPr>
          <p:nvPr>
            <p:ph type="body" sz="quarter" idx="1"/>
          </p:nvPr>
        </p:nvSpPr>
        <p:spPr>
          <a:prstGeom prst="rect">
            <a:avLst/>
          </a:prstGeom>
        </p:spPr>
        <p:txBody>
          <a:bodyPr/>
          <a:lstStyle/>
          <a:p>
            <a:pPr defTabSz="914400">
              <a:defRPr sz="1200"/>
            </a:pPr>
            <a:r>
              <a:rPr dirty="0"/>
              <a:t>Coral Detox Plus – </a:t>
            </a:r>
            <a:r>
              <a:rPr lang="lv-LV" dirty="0"/>
              <a:t>paplašinātā </a:t>
            </a:r>
            <a:r>
              <a:rPr lang="lv-LV" dirty="0" err="1"/>
              <a:t>Coral</a:t>
            </a:r>
            <a:r>
              <a:rPr lang="lv-LV" dirty="0"/>
              <a:t> </a:t>
            </a:r>
            <a:r>
              <a:rPr lang="lv-LV" dirty="0" err="1"/>
              <a:t>Detox</a:t>
            </a:r>
            <a:r>
              <a:rPr lang="lv-LV" dirty="0"/>
              <a:t> komplekta versija maksimālam efektam.</a:t>
            </a:r>
          </a:p>
          <a:p>
            <a:pPr defTabSz="914400">
              <a:defRPr sz="1200"/>
            </a:pPr>
            <a:r>
              <a:rPr lang="lv-LV" dirty="0"/>
              <a:t>Lai saņemtu vēl vairāk labumu no </a:t>
            </a:r>
            <a:r>
              <a:rPr lang="lv-LV" dirty="0" err="1"/>
              <a:t>Coral</a:t>
            </a:r>
            <a:r>
              <a:rPr lang="lv-LV" dirty="0"/>
              <a:t> </a:t>
            </a:r>
            <a:r>
              <a:rPr lang="lv-LV" dirty="0" err="1"/>
              <a:t>Detox</a:t>
            </a:r>
            <a:r>
              <a:rPr lang="lv-LV" dirty="0"/>
              <a:t> programmas, tika izveidota programma </a:t>
            </a:r>
            <a:r>
              <a:rPr lang="lv-LV" dirty="0" err="1"/>
              <a:t>Coral</a:t>
            </a:r>
            <a:r>
              <a:rPr lang="lv-LV" dirty="0"/>
              <a:t> </a:t>
            </a:r>
            <a:r>
              <a:rPr lang="lv-LV" dirty="0" err="1"/>
              <a:t>Detox</a:t>
            </a:r>
            <a:r>
              <a:rPr lang="lv-LV" dirty="0"/>
              <a:t> Plus, kas ļauj vienlaicīgi iedarboties uz visām organisma darbības sistēmām šūnu līmenī un paātrinās toksīnu izvadi. </a:t>
            </a:r>
          </a:p>
          <a:p>
            <a:pPr defTabSz="914400">
              <a:defRPr sz="1200"/>
            </a:pPr>
            <a:r>
              <a:rPr lang="lv-LV" dirty="0"/>
              <a:t>Makroelementa kālija (</a:t>
            </a:r>
            <a:r>
              <a:rPr lang="lv-LV" dirty="0" err="1"/>
              <a:t>PentoKan</a:t>
            </a:r>
            <a:r>
              <a:rPr lang="lv-LV" dirty="0"/>
              <a:t>) un lucernas zāles un koncentrētās sulas (</a:t>
            </a:r>
            <a:r>
              <a:rPr lang="lv-LV" dirty="0" err="1"/>
              <a:t>Coral</a:t>
            </a:r>
            <a:r>
              <a:rPr lang="lv-LV" dirty="0"/>
              <a:t> </a:t>
            </a:r>
            <a:r>
              <a:rPr lang="lv-LV" dirty="0" err="1"/>
              <a:t>Alfalfa</a:t>
            </a:r>
            <a:r>
              <a:rPr lang="lv-LV" dirty="0"/>
              <a:t>) iekļaušana programmā palīdz normalizēt apmaiņas procesus šūnās un rada labvēlīgus apstākļus zarnu trakta </a:t>
            </a:r>
            <a:r>
              <a:rPr lang="lv-LV" dirty="0" err="1"/>
              <a:t>mikrofloras</a:t>
            </a:r>
            <a:r>
              <a:rPr lang="lv-LV" dirty="0"/>
              <a:t> darbībai.</a:t>
            </a:r>
          </a:p>
        </p:txBody>
      </p:sp>
    </p:spTree>
    <p:extLst>
      <p:ext uri="{BB962C8B-B14F-4D97-AF65-F5344CB8AC3E}">
        <p14:creationId xmlns:p14="http://schemas.microsoft.com/office/powerpoint/2010/main" val="2121075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xfrm>
            <a:off x="381000" y="685800"/>
            <a:ext cx="6096000" cy="3429000"/>
          </a:xfrm>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pPr defTabSz="914400">
              <a:defRPr sz="1200"/>
            </a:pPr>
            <a:r>
              <a:rPr lang="lv-LV" dirty="0"/>
              <a:t>Komplekta sastāvā ir </a:t>
            </a:r>
            <a:r>
              <a:rPr dirty="0"/>
              <a:t>6 </a:t>
            </a:r>
            <a:r>
              <a:rPr lang="lv-LV" dirty="0"/>
              <a:t>produkti</a:t>
            </a:r>
            <a:r>
              <a:rPr dirty="0"/>
              <a:t>:</a:t>
            </a:r>
          </a:p>
          <a:p>
            <a:pPr defTabSz="914400">
              <a:defRPr sz="1200"/>
            </a:pPr>
            <a:r>
              <a:rPr dirty="0"/>
              <a:t>Assimilator  (90 </a:t>
            </a:r>
            <a:r>
              <a:rPr lang="lv-LV" dirty="0"/>
              <a:t>kapsulas</a:t>
            </a:r>
            <a:r>
              <a:rPr dirty="0"/>
              <a:t>);</a:t>
            </a:r>
          </a:p>
          <a:p>
            <a:pPr defTabSz="914400">
              <a:defRPr sz="1200"/>
            </a:pPr>
            <a:r>
              <a:rPr dirty="0"/>
              <a:t>Н-500 (60 </a:t>
            </a:r>
            <a:r>
              <a:rPr lang="lv-LV" dirty="0"/>
              <a:t>kapsulas</a:t>
            </a:r>
            <a:r>
              <a:rPr dirty="0"/>
              <a:t>);</a:t>
            </a:r>
          </a:p>
          <a:p>
            <a:pPr defTabSz="914400">
              <a:defRPr sz="1200"/>
            </a:pPr>
            <a:r>
              <a:rPr dirty="0"/>
              <a:t>Coral-Mine (30 </a:t>
            </a:r>
            <a:r>
              <a:rPr lang="lv-LV" dirty="0"/>
              <a:t>paciņas</a:t>
            </a:r>
            <a:r>
              <a:rPr dirty="0"/>
              <a:t>);</a:t>
            </a:r>
          </a:p>
          <a:p>
            <a:pPr defTabSz="914400">
              <a:defRPr sz="1200"/>
            </a:pPr>
            <a:r>
              <a:rPr dirty="0"/>
              <a:t>Coral Lecithin  (120 </a:t>
            </a:r>
            <a:r>
              <a:rPr lang="lv-LV" dirty="0"/>
              <a:t>kapsulas</a:t>
            </a:r>
            <a:r>
              <a:rPr dirty="0"/>
              <a:t>);</a:t>
            </a:r>
          </a:p>
          <a:p>
            <a:pPr defTabSz="914400">
              <a:defRPr sz="1200"/>
            </a:pPr>
            <a:r>
              <a:rPr dirty="0" err="1"/>
              <a:t>PentoKan</a:t>
            </a:r>
            <a:r>
              <a:rPr dirty="0"/>
              <a:t> (2 </a:t>
            </a:r>
            <a:r>
              <a:rPr lang="lv-LV" dirty="0"/>
              <a:t>iepakojumi ar </a:t>
            </a:r>
            <a:r>
              <a:rPr dirty="0"/>
              <a:t>20 </a:t>
            </a:r>
            <a:r>
              <a:rPr lang="lv-LV" dirty="0"/>
              <a:t>putojošām tabletēm</a:t>
            </a:r>
            <a:r>
              <a:rPr dirty="0"/>
              <a:t>);</a:t>
            </a:r>
          </a:p>
          <a:p>
            <a:pPr defTabSz="914400">
              <a:defRPr sz="1200"/>
            </a:pPr>
            <a:r>
              <a:rPr dirty="0"/>
              <a:t>Coral Alfalfa (120 </a:t>
            </a:r>
            <a:r>
              <a:rPr lang="lv-LV" dirty="0"/>
              <a:t>kapsulas</a:t>
            </a:r>
            <a:r>
              <a:rPr dirty="0"/>
              <a:t>).</a:t>
            </a:r>
          </a:p>
        </p:txBody>
      </p:sp>
    </p:spTree>
    <p:extLst>
      <p:ext uri="{BB962C8B-B14F-4D97-AF65-F5344CB8AC3E}">
        <p14:creationId xmlns:p14="http://schemas.microsoft.com/office/powerpoint/2010/main" val="109226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xfrm>
            <a:off x="381000" y="685800"/>
            <a:ext cx="6096000" cy="3429000"/>
          </a:xfrm>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r>
              <a:rPr lang="en-GB" sz="2200" dirty="0" err="1">
                <a:effectLst/>
                <a:latin typeface="+mj-lt"/>
                <a:ea typeface="+mj-ea"/>
                <a:cs typeface="+mj-cs"/>
                <a:sym typeface="Arial"/>
              </a:rPr>
              <a:t>PentoKan</a:t>
            </a:r>
            <a:r>
              <a:rPr lang="en-GB" sz="2200" dirty="0">
                <a:effectLst/>
                <a:latin typeface="+mj-lt"/>
                <a:ea typeface="+mj-ea"/>
                <a:cs typeface="+mj-cs"/>
                <a:sym typeface="Arial"/>
              </a:rPr>
              <a:t> – </a:t>
            </a:r>
            <a:r>
              <a:rPr lang="lv-LV" sz="2200" dirty="0">
                <a:effectLst/>
                <a:latin typeface="+mj-lt"/>
                <a:ea typeface="+mj-ea"/>
                <a:cs typeface="+mj-cs"/>
                <a:sym typeface="Arial"/>
              </a:rPr>
              <a:t>makroelementa kālija avots – neaizstājams elements šūnu iekšējai vielmaiņai. Kālijs regulē barības vielu uzņemšanas mehānismu un organisma pārstrādes produktu izvadīšanu no šūnām.</a:t>
            </a:r>
            <a:endParaRPr lang="en-GB" sz="2200" dirty="0">
              <a:effectLst/>
              <a:latin typeface="+mj-lt"/>
              <a:ea typeface="+mj-ea"/>
              <a:cs typeface="+mj-cs"/>
              <a:sym typeface="Arial"/>
            </a:endParaRPr>
          </a:p>
          <a:p>
            <a:r>
              <a:rPr lang="lv-LV" sz="2200" dirty="0">
                <a:effectLst/>
                <a:latin typeface="+mj-lt"/>
                <a:ea typeface="+mj-ea"/>
                <a:cs typeface="+mj-cs"/>
                <a:sym typeface="Arial"/>
              </a:rPr>
              <a:t>Gadu tūkstošiem cilvēku uztura pamatā bija pilnvērtīgi augu pārtikas produkti, kas bagāti ar kāliju. Uztura evolūcija (augu izcelsmes pārtikas produktu trūkums uzturā) ir izraisījusi kālija deficītu. Turklāt šo makroelementu organisms ātri patērē. Īpaši stresa apstākļos, pie aktīvām fiziskām slodzēm un intelektuāla darbu.</a:t>
            </a:r>
            <a:endParaRPr lang="en-GB" sz="2200" dirty="0">
              <a:effectLst/>
              <a:latin typeface="+mj-lt"/>
              <a:ea typeface="+mj-ea"/>
              <a:cs typeface="+mj-cs"/>
              <a:sym typeface="Arial"/>
            </a:endParaRPr>
          </a:p>
          <a:p>
            <a:r>
              <a:rPr lang="lv-LV" sz="2200" dirty="0" err="1">
                <a:effectLst/>
                <a:latin typeface="+mj-lt"/>
                <a:ea typeface="+mj-ea"/>
                <a:cs typeface="+mj-cs"/>
                <a:sym typeface="Arial"/>
              </a:rPr>
              <a:t>PentoKan</a:t>
            </a:r>
            <a:r>
              <a:rPr lang="lv-LV" sz="2200" dirty="0">
                <a:effectLst/>
                <a:latin typeface="+mj-lt"/>
                <a:ea typeface="+mj-ea"/>
                <a:cs typeface="+mj-cs"/>
                <a:sym typeface="Arial"/>
              </a:rPr>
              <a:t> uztur nemainīgu kālija koncentrāciju šūnā. Tas ir šūnas un visa ķermeņa veselīgas darbības atslēga.</a:t>
            </a:r>
            <a:endParaRPr lang="en-GB" sz="2200" dirty="0">
              <a:effectLst/>
              <a:latin typeface="+mj-lt"/>
              <a:ea typeface="+mj-ea"/>
              <a:cs typeface="+mj-cs"/>
              <a:sym typeface="Arial"/>
            </a:endParaRPr>
          </a:p>
          <a:p>
            <a:r>
              <a:rPr lang="lv-LV" sz="2200" dirty="0">
                <a:effectLst/>
                <a:latin typeface="+mj-lt"/>
                <a:ea typeface="+mj-ea"/>
                <a:cs typeface="+mj-cs"/>
                <a:sym typeface="Arial"/>
              </a:rPr>
              <a:t>Katra </a:t>
            </a:r>
            <a:r>
              <a:rPr lang="lv-LV" sz="2200" dirty="0" err="1">
                <a:effectLst/>
                <a:latin typeface="+mj-lt"/>
                <a:ea typeface="+mj-ea"/>
                <a:cs typeface="+mj-cs"/>
                <a:sym typeface="Arial"/>
              </a:rPr>
              <a:t>PentoKan</a:t>
            </a:r>
            <a:r>
              <a:rPr lang="lv-LV" sz="2200" dirty="0">
                <a:effectLst/>
                <a:latin typeface="+mj-lt"/>
                <a:ea typeface="+mj-ea"/>
                <a:cs typeface="+mj-cs"/>
                <a:sym typeface="Arial"/>
              </a:rPr>
              <a:t> tablete satur 420 mg kālija, C vitamīna un </a:t>
            </a:r>
            <a:r>
              <a:rPr lang="lv-LV" sz="2200" dirty="0" err="1">
                <a:effectLst/>
                <a:latin typeface="+mj-lt"/>
                <a:ea typeface="+mj-ea"/>
                <a:cs typeface="+mj-cs"/>
                <a:sym typeface="Arial"/>
              </a:rPr>
              <a:t>ribozi</a:t>
            </a:r>
            <a:r>
              <a:rPr lang="lv-LV" sz="2200" dirty="0">
                <a:effectLst/>
                <a:latin typeface="+mj-lt"/>
                <a:ea typeface="+mj-ea"/>
                <a:cs typeface="+mj-cs"/>
                <a:sym typeface="Arial"/>
              </a:rPr>
              <a:t>. Šķīstošās putojošās tabletes nodrošina augstu kālija </a:t>
            </a:r>
            <a:r>
              <a:rPr lang="lv-LV" sz="2200" dirty="0" err="1">
                <a:effectLst/>
                <a:latin typeface="+mj-lt"/>
                <a:ea typeface="+mj-ea"/>
                <a:cs typeface="+mj-cs"/>
                <a:sym typeface="Arial"/>
              </a:rPr>
              <a:t>biopieejamību</a:t>
            </a:r>
            <a:r>
              <a:rPr lang="lv-LV" sz="2200" dirty="0">
                <a:effectLst/>
                <a:latin typeface="+mj-lt"/>
                <a:ea typeface="+mj-ea"/>
                <a:cs typeface="+mj-cs"/>
                <a:sym typeface="Arial"/>
              </a:rPr>
              <a:t>. Komplekss ar </a:t>
            </a:r>
            <a:r>
              <a:rPr lang="lv-LV" sz="2200" dirty="0" err="1">
                <a:effectLst/>
                <a:latin typeface="+mj-lt"/>
                <a:ea typeface="+mj-ea"/>
                <a:cs typeface="+mj-cs"/>
                <a:sym typeface="Arial"/>
              </a:rPr>
              <a:t>ribozi</a:t>
            </a:r>
            <a:r>
              <a:rPr lang="lv-LV" sz="2200" dirty="0">
                <a:effectLst/>
                <a:latin typeface="+mj-lt"/>
                <a:ea typeface="+mj-ea"/>
                <a:cs typeface="+mj-cs"/>
                <a:sym typeface="Arial"/>
              </a:rPr>
              <a:t> un C vitamīnu rada apstākļus ātrai enerģijas resursu atjaunošanai un šūnas pilnīgas dzīvotspējas saglabāšanai pat oksidatīvā stresa apstākļos.</a:t>
            </a:r>
            <a:endParaRPr lang="en-GB" sz="2200" dirty="0">
              <a:effectLst/>
              <a:latin typeface="+mj-lt"/>
              <a:ea typeface="+mj-ea"/>
              <a:cs typeface="+mj-cs"/>
              <a:sym typeface="Arial"/>
            </a:endParaRPr>
          </a:p>
        </p:txBody>
      </p:sp>
    </p:spTree>
    <p:extLst>
      <p:ext uri="{BB962C8B-B14F-4D97-AF65-F5344CB8AC3E}">
        <p14:creationId xmlns:p14="http://schemas.microsoft.com/office/powerpoint/2010/main" val="507305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xfrm>
            <a:off x="381000" y="685800"/>
            <a:ext cx="6096000" cy="3429000"/>
          </a:xfrm>
          <a:prstGeom prst="rect">
            <a:avLst/>
          </a:prstGeom>
        </p:spPr>
        <p:txBody>
          <a:bodyPr/>
          <a:lstStyle/>
          <a:p>
            <a:endParaRPr/>
          </a:p>
        </p:txBody>
      </p:sp>
      <p:sp>
        <p:nvSpPr>
          <p:cNvPr id="752" name="Shape 752"/>
          <p:cNvSpPr>
            <a:spLocks noGrp="1"/>
          </p:cNvSpPr>
          <p:nvPr>
            <p:ph type="body" sz="quarter" idx="1"/>
          </p:nvPr>
        </p:nvSpPr>
        <p:spPr>
          <a:prstGeom prst="rect">
            <a:avLst/>
          </a:prstGeom>
        </p:spPr>
        <p:txBody>
          <a:bodyPr/>
          <a:lstStyle>
            <a:lvl1pPr defTabSz="914400">
              <a:defRPr sz="1200"/>
            </a:lvl1pPr>
          </a:lstStyle>
          <a:p>
            <a:r>
              <a:rPr lang="lv-LV" dirty="0" err="1"/>
              <a:t>Koral</a:t>
            </a:r>
            <a:r>
              <a:rPr lang="lv-LV" dirty="0"/>
              <a:t> Lucerna </a:t>
            </a:r>
            <a:r>
              <a:rPr dirty="0"/>
              <a:t>— </a:t>
            </a:r>
            <a:r>
              <a:rPr lang="lv-LV" dirty="0"/>
              <a:t>sastāvā lucernas lapu pulveris un sula. Satur organismam svarīgākos minerālus, vitamīnus, šķiedrvielas, organiskās skābes un hlorofilu. Maigi pastiprina nieru darbību, palīdz pie paaugstināta holesterīna un rada labvēlīgus apstākļus zarnu trakta </a:t>
            </a:r>
            <a:r>
              <a:rPr lang="lv-LV" dirty="0" err="1"/>
              <a:t>mikrofloras</a:t>
            </a:r>
            <a:r>
              <a:rPr lang="lv-LV" dirty="0"/>
              <a:t> darbībai, veicinot organisma attīrīšanos.</a:t>
            </a:r>
          </a:p>
          <a:p>
            <a:endParaRPr lang="lv-LV" dirty="0"/>
          </a:p>
        </p:txBody>
      </p:sp>
    </p:spTree>
    <p:extLst>
      <p:ext uri="{BB962C8B-B14F-4D97-AF65-F5344CB8AC3E}">
        <p14:creationId xmlns:p14="http://schemas.microsoft.com/office/powerpoint/2010/main" val="321449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Shape 779"/>
          <p:cNvSpPr>
            <a:spLocks noGrp="1" noRot="1" noChangeAspect="1"/>
          </p:cNvSpPr>
          <p:nvPr>
            <p:ph type="sldImg"/>
          </p:nvPr>
        </p:nvSpPr>
        <p:spPr>
          <a:xfrm>
            <a:off x="381000" y="685800"/>
            <a:ext cx="6096000" cy="3429000"/>
          </a:xfrm>
          <a:prstGeom prst="rect">
            <a:avLst/>
          </a:prstGeom>
        </p:spPr>
        <p:txBody>
          <a:bodyPr/>
          <a:lstStyle/>
          <a:p>
            <a:endParaRPr/>
          </a:p>
        </p:txBody>
      </p:sp>
      <p:sp>
        <p:nvSpPr>
          <p:cNvPr id="780" name="Shape 780"/>
          <p:cNvSpPr>
            <a:spLocks noGrp="1"/>
          </p:cNvSpPr>
          <p:nvPr>
            <p:ph type="body" sz="quarter" idx="1"/>
          </p:nvPr>
        </p:nvSpPr>
        <p:spPr>
          <a:prstGeom prst="rect">
            <a:avLst/>
          </a:prstGeom>
        </p:spPr>
        <p:txBody>
          <a:bodyPr/>
          <a:lstStyle>
            <a:lvl1pPr defTabSz="914400">
              <a:defRPr sz="1200"/>
            </a:lvl1pPr>
          </a:lstStyle>
          <a:p>
            <a:r>
              <a:rPr dirty="0"/>
              <a:t>Coral Detox  </a:t>
            </a:r>
            <a:r>
              <a:rPr lang="lv-LV" dirty="0"/>
              <a:t>un</a:t>
            </a:r>
            <a:r>
              <a:rPr dirty="0"/>
              <a:t> Coral Detox  Plus: </a:t>
            </a:r>
            <a:r>
              <a:rPr lang="lv-LV" dirty="0"/>
              <a:t>sistēmiska pieeja organisma attīrīšanai</a:t>
            </a:r>
            <a:endParaRPr dirty="0"/>
          </a:p>
        </p:txBody>
      </p:sp>
    </p:spTree>
    <p:extLst>
      <p:ext uri="{BB962C8B-B14F-4D97-AF65-F5344CB8AC3E}">
        <p14:creationId xmlns:p14="http://schemas.microsoft.com/office/powerpoint/2010/main" val="170393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Shape 529"/>
          <p:cNvSpPr>
            <a:spLocks noGrp="1" noRot="1" noChangeAspect="1"/>
          </p:cNvSpPr>
          <p:nvPr>
            <p:ph type="sldImg"/>
          </p:nvPr>
        </p:nvSpPr>
        <p:spPr>
          <a:xfrm>
            <a:off x="381000" y="685800"/>
            <a:ext cx="6096000" cy="3429000"/>
          </a:xfrm>
          <a:prstGeom prst="rect">
            <a:avLst/>
          </a:prstGeom>
        </p:spPr>
        <p:txBody>
          <a:bodyPr/>
          <a:lstStyle/>
          <a:p>
            <a:endParaRPr/>
          </a:p>
        </p:txBody>
      </p:sp>
      <p:sp>
        <p:nvSpPr>
          <p:cNvPr id="530" name="Shape 530"/>
          <p:cNvSpPr>
            <a:spLocks noGrp="1"/>
          </p:cNvSpPr>
          <p:nvPr>
            <p:ph type="body" sz="quarter" idx="1"/>
          </p:nvPr>
        </p:nvSpPr>
        <p:spPr>
          <a:prstGeom prst="rect">
            <a:avLst/>
          </a:prstGeom>
        </p:spPr>
        <p:txBody>
          <a:bodyPr/>
          <a:lstStyle/>
          <a:p>
            <a:r>
              <a:rPr lang="lv-LV" sz="2200" dirty="0">
                <a:effectLst/>
                <a:latin typeface="+mj-lt"/>
                <a:ea typeface="+mj-ea"/>
                <a:cs typeface="+mj-cs"/>
                <a:sym typeface="Arial"/>
              </a:rPr>
              <a:t>Toksīni pēc savas būtības ir inde, kas nonāk organisma no ārpuses vai veidojas tā iekšienē.</a:t>
            </a:r>
            <a:endParaRPr lang="en-GB" sz="2200" dirty="0">
              <a:effectLst/>
              <a:latin typeface="+mj-lt"/>
              <a:ea typeface="+mj-ea"/>
              <a:cs typeface="+mj-cs"/>
              <a:sym typeface="Arial"/>
            </a:endParaRPr>
          </a:p>
          <a:p>
            <a:r>
              <a:rPr lang="lv-LV" sz="2200" dirty="0" err="1">
                <a:effectLst/>
                <a:latin typeface="+mj-lt"/>
                <a:ea typeface="+mj-ea"/>
                <a:cs typeface="+mj-cs"/>
                <a:sym typeface="Arial"/>
              </a:rPr>
              <a:t>Ekzotoksīni</a:t>
            </a:r>
            <a:r>
              <a:rPr lang="lv-LV" sz="2200" dirty="0">
                <a:effectLst/>
                <a:latin typeface="+mj-lt"/>
                <a:ea typeface="+mj-ea"/>
                <a:cs typeface="+mj-cs"/>
                <a:sym typeface="Arial"/>
              </a:rPr>
              <a:t> – kaitīgās ķīmiskas vielas vai dabā esošas vielas. Tās nonāk organismā no ārējās vides ar piesārņotu gaisu, nepietiekami attīrītu dzeramo ūdeni, kaitīgu uzturu, alkoholu, tabakas dūmiem u.c.</a:t>
            </a:r>
            <a:endParaRPr lang="en-GB" sz="2200" dirty="0">
              <a:effectLst/>
              <a:latin typeface="+mj-lt"/>
              <a:ea typeface="+mj-ea"/>
              <a:cs typeface="+mj-cs"/>
              <a:sym typeface="Arial"/>
            </a:endParaRPr>
          </a:p>
          <a:p>
            <a:r>
              <a:rPr lang="lv-LV" sz="2200" dirty="0">
                <a:effectLst/>
                <a:latin typeface="+mj-lt"/>
                <a:ea typeface="+mj-ea"/>
                <a:cs typeface="+mj-cs"/>
                <a:sym typeface="Arial"/>
              </a:rPr>
              <a:t>Visbiežākie iemesli un veidi kā </a:t>
            </a:r>
            <a:r>
              <a:rPr lang="lv-LV" sz="2200" dirty="0" err="1">
                <a:effectLst/>
                <a:latin typeface="+mj-lt"/>
                <a:ea typeface="+mj-ea"/>
                <a:cs typeface="+mj-cs"/>
                <a:sym typeface="Arial"/>
              </a:rPr>
              <a:t>ekzotoksīni</a:t>
            </a:r>
            <a:r>
              <a:rPr lang="lv-LV" sz="2200" dirty="0">
                <a:effectLst/>
                <a:latin typeface="+mj-lt"/>
                <a:ea typeface="+mj-ea"/>
                <a:cs typeface="+mj-cs"/>
                <a:sym typeface="Arial"/>
              </a:rPr>
              <a:t> nonāk organismā: </a:t>
            </a:r>
            <a:endParaRPr lang="en-GB" sz="2200" dirty="0">
              <a:effectLst/>
              <a:latin typeface="+mj-lt"/>
              <a:ea typeface="+mj-ea"/>
              <a:cs typeface="+mj-cs"/>
              <a:sym typeface="Arial"/>
            </a:endParaRPr>
          </a:p>
          <a:p>
            <a:r>
              <a:rPr lang="lv-LV" sz="2200" dirty="0">
                <a:effectLst/>
                <a:latin typeface="+mj-lt"/>
                <a:ea typeface="+mj-ea"/>
                <a:cs typeface="+mj-cs"/>
                <a:sym typeface="Arial"/>
              </a:rPr>
              <a:t>- saindēšanās ar pārtiku (mikrobu toksīni, nitrāti, smagie metāli u.c.);</a:t>
            </a:r>
            <a:endParaRPr lang="en-GB" sz="2200" dirty="0">
              <a:effectLst/>
              <a:latin typeface="+mj-lt"/>
              <a:ea typeface="+mj-ea"/>
              <a:cs typeface="+mj-cs"/>
              <a:sym typeface="Arial"/>
            </a:endParaRPr>
          </a:p>
          <a:p>
            <a:r>
              <a:rPr lang="lv-LV" sz="2200" dirty="0">
                <a:effectLst/>
                <a:latin typeface="+mj-lt"/>
                <a:ea typeface="+mj-ea"/>
                <a:cs typeface="+mj-cs"/>
                <a:sym typeface="Arial"/>
              </a:rPr>
              <a:t>- gaisa elpošana, kas piesātināts ar kaitīgiem piemaisījumiem (piemēram lielajās rūpnieciskajās pilsētās, kaitīgā ražotnē,  ekoloģiski nelabvēlīgos reģionos);</a:t>
            </a:r>
            <a:endParaRPr lang="en-GB" sz="2200" dirty="0">
              <a:effectLst/>
              <a:latin typeface="+mj-lt"/>
              <a:ea typeface="+mj-ea"/>
              <a:cs typeface="+mj-cs"/>
              <a:sym typeface="Arial"/>
            </a:endParaRPr>
          </a:p>
          <a:p>
            <a:r>
              <a:rPr lang="lv-LV" sz="2200" dirty="0">
                <a:effectLst/>
                <a:latin typeface="+mj-lt"/>
                <a:ea typeface="+mj-ea"/>
                <a:cs typeface="+mj-cs"/>
                <a:sym typeface="Arial"/>
              </a:rPr>
              <a:t>- pārmērīga alkohola lietošana, intoksikācija ar medikamentiem (preparātu lietošana, kas satur toksiskas vielas vai medikamentu lietošanu lielās devās);</a:t>
            </a:r>
            <a:endParaRPr lang="en-GB" sz="2200" dirty="0">
              <a:effectLst/>
              <a:latin typeface="+mj-lt"/>
              <a:ea typeface="+mj-ea"/>
              <a:cs typeface="+mj-cs"/>
              <a:sym typeface="Arial"/>
            </a:endParaRPr>
          </a:p>
          <a:p>
            <a:r>
              <a:rPr lang="lv-LV" sz="2200" dirty="0">
                <a:effectLst/>
                <a:latin typeface="+mj-lt"/>
                <a:ea typeface="+mj-ea"/>
                <a:cs typeface="+mj-cs"/>
                <a:sym typeface="Arial"/>
              </a:rPr>
              <a:t>- sadzīves ķīmijas izgaroju ieelpošana.</a:t>
            </a:r>
            <a:endParaRPr lang="en-GB" sz="2200" dirty="0">
              <a:effectLst/>
              <a:latin typeface="+mj-lt"/>
              <a:ea typeface="+mj-ea"/>
              <a:cs typeface="+mj-cs"/>
              <a:sym typeface="Arial"/>
            </a:endParaRPr>
          </a:p>
          <a:p>
            <a:r>
              <a:rPr lang="lv-LV" sz="2200" dirty="0">
                <a:effectLst/>
                <a:latin typeface="+mj-lt"/>
                <a:ea typeface="+mj-ea"/>
                <a:cs typeface="+mj-cs"/>
                <a:sym typeface="Arial"/>
              </a:rPr>
              <a:t> </a:t>
            </a:r>
            <a:endParaRPr lang="en-GB" sz="2200" dirty="0">
              <a:effectLst/>
              <a:latin typeface="+mj-lt"/>
              <a:ea typeface="+mj-ea"/>
              <a:cs typeface="+mj-cs"/>
              <a:sym typeface="Arial"/>
            </a:endParaRPr>
          </a:p>
          <a:p>
            <a:r>
              <a:rPr lang="lv-LV" sz="2200" dirty="0" err="1">
                <a:effectLst/>
                <a:latin typeface="+mj-lt"/>
                <a:ea typeface="+mj-ea"/>
                <a:cs typeface="+mj-cs"/>
                <a:sym typeface="Arial"/>
              </a:rPr>
              <a:t>Endotoksīni</a:t>
            </a:r>
            <a:r>
              <a:rPr lang="lv-LV" sz="2200" dirty="0">
                <a:effectLst/>
                <a:latin typeface="+mj-lt"/>
                <a:ea typeface="+mj-ea"/>
                <a:cs typeface="+mj-cs"/>
                <a:sym typeface="Arial"/>
              </a:rPr>
              <a:t> — kaitīgās vielas, kas veidojas organismā tā dzīvības procesu darbības rezultātā. Turklāt </a:t>
            </a:r>
            <a:r>
              <a:rPr lang="lv-LV" sz="2200" dirty="0" err="1">
                <a:effectLst/>
                <a:latin typeface="+mj-lt"/>
                <a:ea typeface="+mj-ea"/>
                <a:cs typeface="+mj-cs"/>
                <a:sym typeface="Arial"/>
              </a:rPr>
              <a:t>endotoksīnu</a:t>
            </a:r>
            <a:r>
              <a:rPr lang="lv-LV" sz="2200" dirty="0">
                <a:effectLst/>
                <a:latin typeface="+mj-lt"/>
                <a:ea typeface="+mj-ea"/>
                <a:cs typeface="+mj-cs"/>
                <a:sym typeface="Arial"/>
              </a:rPr>
              <a:t> veidošanās notiek pastāvīgi un nemanāmi: dienu pēc dienas, minūti pēc minūtes, bez pārtraukuma un apstājas. Tas viss noved pie tā, ka ar laiku </a:t>
            </a:r>
            <a:r>
              <a:rPr lang="lv-LV" sz="2200" dirty="0" err="1">
                <a:effectLst/>
                <a:latin typeface="+mj-lt"/>
                <a:ea typeface="+mj-ea"/>
                <a:cs typeface="+mj-cs"/>
                <a:sym typeface="Arial"/>
              </a:rPr>
              <a:t>endotoksīni</a:t>
            </a:r>
            <a:r>
              <a:rPr lang="lv-LV" sz="2200" dirty="0">
                <a:effectLst/>
                <a:latin typeface="+mj-lt"/>
                <a:ea typeface="+mj-ea"/>
                <a:cs typeface="+mj-cs"/>
                <a:sym typeface="Arial"/>
              </a:rPr>
              <a:t> nespēj pilnībā izvadīties no organisma un uzkrājas tajā. Rezultātā attīstās daudz nopietnas saslimšanas: nierakmeņu slimība, elpošanas ceļu slimības, sirds un asinsvadu saslimšanas, </a:t>
            </a:r>
            <a:r>
              <a:rPr lang="lv-LV" sz="2200" dirty="0" err="1">
                <a:effectLst/>
                <a:latin typeface="+mj-lt"/>
                <a:ea typeface="+mj-ea"/>
                <a:cs typeface="+mj-cs"/>
                <a:sym typeface="Arial"/>
              </a:rPr>
              <a:t>autoimūnās</a:t>
            </a:r>
            <a:r>
              <a:rPr lang="lv-LV" sz="2200" dirty="0">
                <a:effectLst/>
                <a:latin typeface="+mj-lt"/>
                <a:ea typeface="+mj-ea"/>
                <a:cs typeface="+mj-cs"/>
                <a:sym typeface="Arial"/>
              </a:rPr>
              <a:t> saslimšanas, aptaukošanās.</a:t>
            </a:r>
            <a:endParaRPr lang="en-GB" sz="2200" dirty="0">
              <a:effectLst/>
              <a:latin typeface="+mj-lt"/>
              <a:ea typeface="+mj-ea"/>
              <a:cs typeface="+mj-cs"/>
              <a:sym typeface="Arial"/>
            </a:endParaRPr>
          </a:p>
          <a:p>
            <a:r>
              <a:rPr lang="lv-LV" sz="2200" dirty="0">
                <a:effectLst/>
                <a:latin typeface="+mj-lt"/>
                <a:ea typeface="+mj-ea"/>
                <a:cs typeface="+mj-cs"/>
                <a:sym typeface="Arial"/>
              </a:rPr>
              <a:t> </a:t>
            </a:r>
            <a:endParaRPr lang="en-GB" sz="2200" dirty="0">
              <a:effectLst/>
              <a:latin typeface="+mj-lt"/>
              <a:ea typeface="+mj-ea"/>
              <a:cs typeface="+mj-cs"/>
              <a:sym typeface="Arial"/>
            </a:endParaRPr>
          </a:p>
          <a:p>
            <a:r>
              <a:rPr lang="lv-LV" sz="2200" dirty="0">
                <a:effectLst/>
                <a:latin typeface="+mj-lt"/>
                <a:ea typeface="+mj-ea"/>
                <a:cs typeface="+mj-cs"/>
                <a:sym typeface="Arial"/>
              </a:rPr>
              <a:t>Īpaši daudz </a:t>
            </a:r>
            <a:r>
              <a:rPr lang="lv-LV" sz="2200" dirty="0" err="1">
                <a:effectLst/>
                <a:latin typeface="+mj-lt"/>
                <a:ea typeface="+mj-ea"/>
                <a:cs typeface="+mj-cs"/>
                <a:sym typeface="Arial"/>
              </a:rPr>
              <a:t>endotoksīnu</a:t>
            </a:r>
            <a:r>
              <a:rPr lang="lv-LV" sz="2200" dirty="0">
                <a:effectLst/>
                <a:latin typeface="+mj-lt"/>
                <a:ea typeface="+mj-ea"/>
                <a:cs typeface="+mj-cs"/>
                <a:sym typeface="Arial"/>
              </a:rPr>
              <a:t> veidojas, ja ir:</a:t>
            </a:r>
            <a:endParaRPr lang="en-GB" sz="2200" dirty="0">
              <a:effectLst/>
              <a:latin typeface="+mj-lt"/>
              <a:ea typeface="+mj-ea"/>
              <a:cs typeface="+mj-cs"/>
              <a:sym typeface="Arial"/>
            </a:endParaRPr>
          </a:p>
          <a:p>
            <a:r>
              <a:rPr lang="en-GB" sz="2200" dirty="0">
                <a:effectLst/>
                <a:latin typeface="+mj-lt"/>
                <a:ea typeface="+mj-ea"/>
                <a:cs typeface="+mj-cs"/>
                <a:sym typeface="Arial"/>
              </a:rPr>
              <a:t>- </a:t>
            </a:r>
            <a:r>
              <a:rPr lang="lv-LV" sz="2200" dirty="0">
                <a:effectLst/>
                <a:latin typeface="+mj-lt"/>
                <a:ea typeface="+mj-ea"/>
                <a:cs typeface="+mj-cs"/>
                <a:sym typeface="Arial"/>
              </a:rPr>
              <a:t>gremošanas trakta traucējumi</a:t>
            </a:r>
            <a:r>
              <a:rPr lang="en-GB" sz="2200" dirty="0">
                <a:effectLst/>
                <a:latin typeface="+mj-lt"/>
                <a:ea typeface="+mj-ea"/>
                <a:cs typeface="+mj-cs"/>
                <a:sym typeface="Arial"/>
              </a:rPr>
              <a:t>;</a:t>
            </a:r>
          </a:p>
          <a:p>
            <a:r>
              <a:rPr lang="en-GB" sz="2200" dirty="0">
                <a:effectLst/>
                <a:latin typeface="+mj-lt"/>
                <a:ea typeface="+mj-ea"/>
                <a:cs typeface="+mj-cs"/>
                <a:sym typeface="Arial"/>
              </a:rPr>
              <a:t>- </a:t>
            </a:r>
            <a:r>
              <a:rPr lang="lv-LV" sz="2200" dirty="0" err="1">
                <a:effectLst/>
                <a:latin typeface="+mj-lt"/>
                <a:ea typeface="+mj-ea"/>
                <a:cs typeface="+mj-cs"/>
                <a:sym typeface="Arial"/>
              </a:rPr>
              <a:t>disbakterioze</a:t>
            </a:r>
            <a:r>
              <a:rPr lang="en-GB" sz="2200" dirty="0">
                <a:effectLst/>
                <a:latin typeface="+mj-lt"/>
                <a:ea typeface="+mj-ea"/>
                <a:cs typeface="+mj-cs"/>
                <a:sym typeface="Arial"/>
              </a:rPr>
              <a:t>;</a:t>
            </a:r>
          </a:p>
          <a:p>
            <a:r>
              <a:rPr lang="en-GB" sz="2200" dirty="0">
                <a:effectLst/>
                <a:latin typeface="+mj-lt"/>
                <a:ea typeface="+mj-ea"/>
                <a:cs typeface="+mj-cs"/>
                <a:sym typeface="Arial"/>
              </a:rPr>
              <a:t>- </a:t>
            </a:r>
            <a:r>
              <a:rPr lang="lv-LV" sz="2200" dirty="0">
                <a:effectLst/>
                <a:latin typeface="+mj-lt"/>
                <a:ea typeface="+mj-ea"/>
                <a:cs typeface="+mj-cs"/>
                <a:sym typeface="Arial"/>
              </a:rPr>
              <a:t>aknu problēmas</a:t>
            </a:r>
            <a:r>
              <a:rPr lang="en-GB" sz="2200" dirty="0">
                <a:effectLst/>
                <a:latin typeface="+mj-lt"/>
                <a:ea typeface="+mj-ea"/>
                <a:cs typeface="+mj-cs"/>
                <a:sym typeface="Arial"/>
              </a:rPr>
              <a:t>;</a:t>
            </a:r>
          </a:p>
          <a:p>
            <a:r>
              <a:rPr lang="en-GB" sz="2200" dirty="0">
                <a:effectLst/>
                <a:latin typeface="+mj-lt"/>
                <a:ea typeface="+mj-ea"/>
                <a:cs typeface="+mj-cs"/>
                <a:sym typeface="Arial"/>
              </a:rPr>
              <a:t>- </a:t>
            </a:r>
            <a:r>
              <a:rPr lang="lv-LV" sz="2200" dirty="0">
                <a:effectLst/>
                <a:latin typeface="+mj-lt"/>
                <a:ea typeface="+mj-ea"/>
                <a:cs typeface="+mj-cs"/>
                <a:sym typeface="Arial"/>
              </a:rPr>
              <a:t>augšējo elpceļu saslimšanas</a:t>
            </a:r>
            <a:r>
              <a:rPr lang="en-GB" sz="2200" dirty="0">
                <a:effectLst/>
                <a:latin typeface="+mj-lt"/>
                <a:ea typeface="+mj-ea"/>
                <a:cs typeface="+mj-cs"/>
                <a:sym typeface="Arial"/>
              </a:rPr>
              <a:t>;</a:t>
            </a:r>
          </a:p>
          <a:p>
            <a:r>
              <a:rPr lang="en-GB" sz="2200" dirty="0">
                <a:effectLst/>
                <a:latin typeface="+mj-lt"/>
                <a:ea typeface="+mj-ea"/>
                <a:cs typeface="+mj-cs"/>
                <a:sym typeface="Arial"/>
              </a:rPr>
              <a:t>- </a:t>
            </a:r>
            <a:r>
              <a:rPr lang="lv-LV" sz="2200" dirty="0" err="1">
                <a:effectLst/>
                <a:latin typeface="+mj-lt"/>
                <a:ea typeface="+mj-ea"/>
                <a:cs typeface="+mj-cs"/>
                <a:sym typeface="Arial"/>
              </a:rPr>
              <a:t>paradontīts</a:t>
            </a:r>
            <a:r>
              <a:rPr lang="en-GB" sz="2200" dirty="0">
                <a:effectLst/>
                <a:latin typeface="+mj-lt"/>
                <a:ea typeface="+mj-ea"/>
                <a:cs typeface="+mj-cs"/>
                <a:sym typeface="Arial"/>
              </a:rPr>
              <a:t>, </a:t>
            </a:r>
            <a:r>
              <a:rPr lang="lv-LV" sz="2200" dirty="0" err="1">
                <a:effectLst/>
                <a:latin typeface="+mj-lt"/>
                <a:ea typeface="+mj-ea"/>
                <a:cs typeface="+mj-cs"/>
                <a:sym typeface="Arial"/>
              </a:rPr>
              <a:t>paradontoze</a:t>
            </a:r>
            <a:r>
              <a:rPr lang="en-GB" sz="2200" dirty="0">
                <a:effectLst/>
                <a:latin typeface="+mj-lt"/>
                <a:ea typeface="+mj-ea"/>
                <a:cs typeface="+mj-cs"/>
                <a:sym typeface="Arial"/>
              </a:rPr>
              <a:t>, </a:t>
            </a:r>
            <a:r>
              <a:rPr lang="lv-LV" sz="2200" dirty="0">
                <a:effectLst/>
                <a:latin typeface="+mj-lt"/>
                <a:ea typeface="+mj-ea"/>
                <a:cs typeface="+mj-cs"/>
                <a:sym typeface="Arial"/>
              </a:rPr>
              <a:t>gingivīts</a:t>
            </a:r>
            <a:r>
              <a:rPr lang="en-GB" sz="2200" dirty="0">
                <a:effectLst/>
                <a:latin typeface="+mj-lt"/>
                <a:ea typeface="+mj-ea"/>
                <a:cs typeface="+mj-cs"/>
                <a:sym typeface="Arial"/>
              </a:rPr>
              <a:t>;</a:t>
            </a:r>
          </a:p>
          <a:p>
            <a:r>
              <a:rPr lang="en-GB" sz="2200" dirty="0">
                <a:effectLst/>
                <a:latin typeface="+mj-lt"/>
                <a:ea typeface="+mj-ea"/>
                <a:cs typeface="+mj-cs"/>
                <a:sym typeface="Arial"/>
              </a:rPr>
              <a:t>- </a:t>
            </a:r>
            <a:r>
              <a:rPr lang="en-GB" sz="2200" dirty="0" err="1">
                <a:effectLst/>
                <a:latin typeface="+mj-lt"/>
                <a:ea typeface="+mj-ea"/>
                <a:cs typeface="+mj-cs"/>
                <a:sym typeface="Arial"/>
              </a:rPr>
              <a:t>nieru</a:t>
            </a:r>
            <a:r>
              <a:rPr lang="en-GB" sz="2200" dirty="0">
                <a:effectLst/>
                <a:latin typeface="+mj-lt"/>
                <a:ea typeface="+mj-ea"/>
                <a:cs typeface="+mj-cs"/>
                <a:sym typeface="Arial"/>
              </a:rPr>
              <a:t> </a:t>
            </a:r>
            <a:r>
              <a:rPr lang="en-GB" sz="2200" dirty="0" err="1">
                <a:effectLst/>
                <a:latin typeface="+mj-lt"/>
                <a:ea typeface="+mj-ea"/>
                <a:cs typeface="+mj-cs"/>
                <a:sym typeface="Arial"/>
              </a:rPr>
              <a:t>saslimšanas</a:t>
            </a:r>
            <a:r>
              <a:rPr lang="en-GB" sz="2200" dirty="0">
                <a:effectLst/>
                <a:latin typeface="+mj-lt"/>
                <a:ea typeface="+mj-ea"/>
                <a:cs typeface="+mj-cs"/>
                <a:sym typeface="Arial"/>
              </a:rPr>
              <a:t>;</a:t>
            </a:r>
          </a:p>
          <a:p>
            <a:r>
              <a:rPr lang="en-GB" sz="2200" dirty="0">
                <a:effectLst/>
                <a:latin typeface="+mj-lt"/>
                <a:ea typeface="+mj-ea"/>
                <a:cs typeface="+mj-cs"/>
                <a:sym typeface="Arial"/>
              </a:rPr>
              <a:t>- </a:t>
            </a:r>
            <a:r>
              <a:rPr lang="en-GB" sz="2200" dirty="0" err="1">
                <a:effectLst/>
                <a:latin typeface="+mj-lt"/>
                <a:ea typeface="+mj-ea"/>
                <a:cs typeface="+mj-cs"/>
                <a:sym typeface="Arial"/>
              </a:rPr>
              <a:t>alerģijas</a:t>
            </a:r>
            <a:r>
              <a:rPr lang="en-GB" sz="2200" dirty="0">
                <a:effectLst/>
                <a:latin typeface="+mj-lt"/>
                <a:ea typeface="+mj-ea"/>
                <a:cs typeface="+mj-cs"/>
                <a:sym typeface="Arial"/>
              </a:rPr>
              <a:t>;</a:t>
            </a:r>
          </a:p>
          <a:p>
            <a:r>
              <a:rPr lang="en-GB" sz="2200" dirty="0">
                <a:effectLst/>
                <a:latin typeface="+mj-lt"/>
                <a:ea typeface="+mj-ea"/>
                <a:cs typeface="+mj-cs"/>
                <a:sym typeface="Arial"/>
              </a:rPr>
              <a:t>- stress.</a:t>
            </a:r>
          </a:p>
          <a:p>
            <a:r>
              <a:rPr lang="en-GB" sz="2200" dirty="0">
                <a:effectLst/>
                <a:latin typeface="+mj-lt"/>
                <a:ea typeface="+mj-ea"/>
                <a:cs typeface="+mj-cs"/>
                <a:sym typeface="Arial"/>
              </a:rPr>
              <a:t> </a:t>
            </a:r>
          </a:p>
        </p:txBody>
      </p:sp>
    </p:spTree>
    <p:extLst>
      <p:ext uri="{BB962C8B-B14F-4D97-AF65-F5344CB8AC3E}">
        <p14:creationId xmlns:p14="http://schemas.microsoft.com/office/powerpoint/2010/main" val="179244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pPr defTabSz="914400">
              <a:defRPr sz="1200"/>
            </a:pPr>
            <a:r>
              <a:rPr dirty="0"/>
              <a:t>80% </a:t>
            </a:r>
            <a:r>
              <a:rPr lang="lv-LV" dirty="0"/>
              <a:t>toksīnu ir ūdenī šķīstošie (šķīst ūdenī), bet 20% - taukos šķīstošie (šķīst tauku klātbūtnē). Ūdenī šķīstošo toksīnu izvadīšanas procesā tiek iedarbinātas pirmām kārtām nieres.</a:t>
            </a:r>
          </a:p>
          <a:p>
            <a:pPr defTabSz="914400">
              <a:defRPr sz="1200"/>
            </a:pPr>
            <a:r>
              <a:rPr lang="lv-LV" dirty="0"/>
              <a:t>Taukos šķīstošie toksīni tiek izvadīti no organisma galvenokārt caur aknām – orgānu, kas izvada žulti. </a:t>
            </a:r>
          </a:p>
          <a:p>
            <a:pPr defTabSz="914400">
              <a:defRPr sz="1200"/>
            </a:pPr>
            <a:endParaRPr lang="lv-LV" dirty="0"/>
          </a:p>
        </p:txBody>
      </p:sp>
    </p:spTree>
    <p:extLst>
      <p:ext uri="{BB962C8B-B14F-4D97-AF65-F5344CB8AC3E}">
        <p14:creationId xmlns:p14="http://schemas.microsoft.com/office/powerpoint/2010/main" val="311785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xfrm>
            <a:off x="381000" y="685800"/>
            <a:ext cx="6096000" cy="3429000"/>
          </a:xfrm>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p>
            <a:pPr defTabSz="914400">
              <a:defRPr sz="1200"/>
            </a:pPr>
            <a:r>
              <a:rPr lang="lv-LV" dirty="0"/>
              <a:t>Ja galvenie </a:t>
            </a:r>
            <a:r>
              <a:rPr lang="lv-LV" dirty="0" err="1"/>
              <a:t>izvadsistēmas</a:t>
            </a:r>
            <a:r>
              <a:rPr lang="lv-LV" dirty="0"/>
              <a:t> orgāni (nieres un aknas) netiek galā ar toksīnu izvadi, tie izplatās pa visu organismu un negatīvi iedarbojas uz :</a:t>
            </a:r>
          </a:p>
          <a:p>
            <a:pPr defTabSz="914400">
              <a:defRPr sz="1200"/>
            </a:pPr>
            <a:endParaRPr lang="lv-LV" dirty="0"/>
          </a:p>
          <a:p>
            <a:pPr defTabSz="914400">
              <a:defRPr sz="1200"/>
            </a:pPr>
            <a:r>
              <a:rPr lang="lv-LV" dirty="0"/>
              <a:t>Ausīm, kaklu, degunu, traheju, bronhiem, plaušām</a:t>
            </a:r>
            <a:r>
              <a:rPr dirty="0"/>
              <a:t> (</a:t>
            </a:r>
            <a:r>
              <a:rPr lang="lv-LV" dirty="0"/>
              <a:t>rezultātā</a:t>
            </a:r>
            <a:r>
              <a:rPr dirty="0"/>
              <a:t>— </a:t>
            </a:r>
            <a:r>
              <a:rPr lang="lv-LV" dirty="0"/>
              <a:t>LOR saslimšanas (astma, alerģija)</a:t>
            </a:r>
            <a:r>
              <a:rPr dirty="0"/>
              <a:t>;</a:t>
            </a:r>
          </a:p>
          <a:p>
            <a:pPr defTabSz="914400">
              <a:defRPr sz="1200"/>
            </a:pPr>
            <a:r>
              <a:rPr lang="lv-LV" dirty="0"/>
              <a:t>Ādu, matiem, nagiem (rezultāts – ādas saslimšanas, alerģijas, vāji mati un nagi)</a:t>
            </a:r>
            <a:r>
              <a:rPr dirty="0"/>
              <a:t>;</a:t>
            </a:r>
          </a:p>
          <a:p>
            <a:pPr defTabSz="914400">
              <a:defRPr sz="1200"/>
            </a:pPr>
            <a:r>
              <a:rPr lang="lv-LV" dirty="0"/>
              <a:t>Kauli, muskuļi, saites </a:t>
            </a:r>
            <a:r>
              <a:rPr dirty="0"/>
              <a:t>(</a:t>
            </a:r>
            <a:r>
              <a:rPr lang="lv-LV" dirty="0"/>
              <a:t>rezultāts</a:t>
            </a:r>
            <a:r>
              <a:rPr dirty="0"/>
              <a:t> – </a:t>
            </a:r>
            <a:r>
              <a:rPr lang="lv-LV" dirty="0"/>
              <a:t>sāļu nogulsnēšanās, artrīti, </a:t>
            </a:r>
            <a:r>
              <a:rPr lang="lv-LV" dirty="0" err="1"/>
              <a:t>artrozes</a:t>
            </a:r>
            <a:r>
              <a:rPr lang="lv-LV" dirty="0"/>
              <a:t>)</a:t>
            </a:r>
            <a:r>
              <a:rPr dirty="0"/>
              <a:t>. </a:t>
            </a:r>
          </a:p>
        </p:txBody>
      </p:sp>
    </p:spTree>
    <p:extLst>
      <p:ext uri="{BB962C8B-B14F-4D97-AF65-F5344CB8AC3E}">
        <p14:creationId xmlns:p14="http://schemas.microsoft.com/office/powerpoint/2010/main" val="3165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Shape 561"/>
          <p:cNvSpPr>
            <a:spLocks noGrp="1" noRot="1" noChangeAspect="1"/>
          </p:cNvSpPr>
          <p:nvPr>
            <p:ph type="sldImg"/>
          </p:nvPr>
        </p:nvSpPr>
        <p:spPr>
          <a:xfrm>
            <a:off x="381000" y="685800"/>
            <a:ext cx="6096000" cy="3429000"/>
          </a:xfrm>
          <a:prstGeom prst="rect">
            <a:avLst/>
          </a:prstGeom>
        </p:spPr>
        <p:txBody>
          <a:bodyPr/>
          <a:lstStyle/>
          <a:p>
            <a:endParaRPr/>
          </a:p>
        </p:txBody>
      </p:sp>
      <p:sp>
        <p:nvSpPr>
          <p:cNvPr id="562" name="Shape 562"/>
          <p:cNvSpPr>
            <a:spLocks noGrp="1"/>
          </p:cNvSpPr>
          <p:nvPr>
            <p:ph type="body" sz="quarter" idx="1"/>
          </p:nvPr>
        </p:nvSpPr>
        <p:spPr>
          <a:prstGeom prst="rect">
            <a:avLst/>
          </a:prstGeom>
        </p:spPr>
        <p:txBody>
          <a:bodyPr/>
          <a:lstStyle/>
          <a:p>
            <a:r>
              <a:rPr lang="en-GB" sz="2200" dirty="0">
                <a:effectLst/>
                <a:latin typeface="+mj-lt"/>
                <a:ea typeface="+mj-ea"/>
                <a:cs typeface="+mj-cs"/>
                <a:sym typeface="Arial"/>
              </a:rPr>
              <a:t>K</a:t>
            </a:r>
            <a:r>
              <a:rPr lang="ru-RU" sz="2200" dirty="0">
                <a:effectLst/>
                <a:latin typeface="+mj-lt"/>
                <a:ea typeface="+mj-ea"/>
                <a:cs typeface="+mj-cs"/>
                <a:sym typeface="Arial"/>
              </a:rPr>
              <a:t>ā</a:t>
            </a:r>
            <a:r>
              <a:rPr lang="en-GB" sz="2200" dirty="0">
                <a:effectLst/>
                <a:latin typeface="+mj-lt"/>
                <a:ea typeface="+mj-ea"/>
                <a:cs typeface="+mj-cs"/>
                <a:sym typeface="Arial"/>
              </a:rPr>
              <a:t>p</a:t>
            </a:r>
            <a:r>
              <a:rPr lang="ru-RU" sz="2200" dirty="0">
                <a:effectLst/>
                <a:latin typeface="+mj-lt"/>
                <a:ea typeface="+mj-ea"/>
                <a:cs typeface="+mj-cs"/>
                <a:sym typeface="Arial"/>
              </a:rPr>
              <a:t>ē</a:t>
            </a:r>
            <a:r>
              <a:rPr lang="en-GB" sz="2200" dirty="0">
                <a:effectLst/>
                <a:latin typeface="+mj-lt"/>
                <a:ea typeface="+mj-ea"/>
                <a:cs typeface="+mj-cs"/>
                <a:sym typeface="Arial"/>
              </a:rPr>
              <a:t>c t</a:t>
            </a:r>
            <a:r>
              <a:rPr lang="ru-RU" sz="2200" dirty="0">
                <a:effectLst/>
                <a:latin typeface="+mj-lt"/>
                <a:ea typeface="+mj-ea"/>
                <a:cs typeface="+mj-cs"/>
                <a:sym typeface="Arial"/>
              </a:rPr>
              <a:t>ā </a:t>
            </a:r>
            <a:r>
              <a:rPr lang="en-GB" sz="2200" dirty="0" err="1">
                <a:effectLst/>
                <a:latin typeface="+mj-lt"/>
                <a:ea typeface="+mj-ea"/>
                <a:cs typeface="+mj-cs"/>
                <a:sym typeface="Arial"/>
              </a:rPr>
              <a:t>notiek</a:t>
            </a:r>
            <a:r>
              <a:rPr lang="ru-RU" sz="2200" dirty="0">
                <a:effectLst/>
                <a:latin typeface="+mj-lt"/>
                <a:ea typeface="+mj-ea"/>
                <a:cs typeface="+mj-cs"/>
                <a:sym typeface="Arial"/>
              </a:rPr>
              <a:t>?</a:t>
            </a:r>
            <a:endParaRPr lang="en-GB" sz="2200" dirty="0">
              <a:effectLst/>
              <a:latin typeface="+mj-lt"/>
              <a:ea typeface="+mj-ea"/>
              <a:cs typeface="+mj-cs"/>
              <a:sym typeface="Arial"/>
            </a:endParaRPr>
          </a:p>
          <a:p>
            <a:r>
              <a:rPr lang="en-GB" sz="2200" dirty="0" err="1">
                <a:effectLst/>
                <a:latin typeface="+mj-lt"/>
                <a:ea typeface="+mj-ea"/>
                <a:cs typeface="+mj-cs"/>
                <a:sym typeface="Arial"/>
              </a:rPr>
              <a:t>Pirmk</a:t>
            </a:r>
            <a:r>
              <a:rPr lang="ru-RU" sz="2200" dirty="0">
                <a:effectLst/>
                <a:latin typeface="+mj-lt"/>
                <a:ea typeface="+mj-ea"/>
                <a:cs typeface="+mj-cs"/>
                <a:sym typeface="Arial"/>
              </a:rPr>
              <a:t>ā</a:t>
            </a:r>
            <a:r>
              <a:rPr lang="en-GB" sz="2200" dirty="0">
                <a:effectLst/>
                <a:latin typeface="+mj-lt"/>
                <a:ea typeface="+mj-ea"/>
                <a:cs typeface="+mj-cs"/>
                <a:sym typeface="Arial"/>
              </a:rPr>
              <a:t>rt</a:t>
            </a:r>
            <a:r>
              <a:rPr lang="ru-RU" sz="2200" dirty="0">
                <a:effectLst/>
                <a:latin typeface="+mj-lt"/>
                <a:ea typeface="+mj-ea"/>
                <a:cs typeface="+mj-cs"/>
                <a:sym typeface="Arial"/>
              </a:rPr>
              <a:t>, </a:t>
            </a:r>
            <a:r>
              <a:rPr lang="en-GB" sz="2200" dirty="0" err="1">
                <a:effectLst/>
                <a:latin typeface="+mj-lt"/>
                <a:ea typeface="+mj-ea"/>
                <a:cs typeface="+mj-cs"/>
                <a:sym typeface="Arial"/>
              </a:rPr>
              <a:t>taukos</a:t>
            </a:r>
            <a:r>
              <a:rPr lang="ru-RU" sz="2200" dirty="0">
                <a:effectLst/>
                <a:latin typeface="+mj-lt"/>
                <a:ea typeface="+mj-ea"/>
                <a:cs typeface="+mj-cs"/>
                <a:sym typeface="Arial"/>
              </a:rPr>
              <a:t> </a:t>
            </a:r>
            <a:r>
              <a:rPr lang="ru-RU" sz="2200" dirty="0" err="1">
                <a:effectLst/>
                <a:latin typeface="+mj-lt"/>
                <a:ea typeface="+mj-ea"/>
                <a:cs typeface="+mj-cs"/>
                <a:sym typeface="Arial"/>
              </a:rPr>
              <a:t>šķī</a:t>
            </a:r>
            <a:r>
              <a:rPr lang="en-GB" sz="2200" dirty="0" err="1">
                <a:effectLst/>
                <a:latin typeface="+mj-lt"/>
                <a:ea typeface="+mj-ea"/>
                <a:cs typeface="+mj-cs"/>
                <a:sym typeface="Arial"/>
              </a:rPr>
              <a:t>sto</a:t>
            </a:r>
            <a:r>
              <a:rPr lang="ru-RU" sz="2200" dirty="0">
                <a:effectLst/>
                <a:latin typeface="+mj-lt"/>
                <a:ea typeface="+mj-ea"/>
                <a:cs typeface="+mj-cs"/>
                <a:sym typeface="Arial"/>
              </a:rPr>
              <a:t>š</a:t>
            </a:r>
            <a:r>
              <a:rPr lang="en-GB" sz="2200" dirty="0" err="1">
                <a:effectLst/>
                <a:latin typeface="+mj-lt"/>
                <a:ea typeface="+mj-ea"/>
                <a:cs typeface="+mj-cs"/>
                <a:sym typeface="Arial"/>
              </a:rPr>
              <a:t>ie</a:t>
            </a:r>
            <a:r>
              <a:rPr lang="en-GB" sz="2200" dirty="0">
                <a:effectLst/>
                <a:latin typeface="+mj-lt"/>
                <a:ea typeface="+mj-ea"/>
                <a:cs typeface="+mj-cs"/>
                <a:sym typeface="Arial"/>
              </a:rPr>
              <a:t> </a:t>
            </a:r>
            <a:r>
              <a:rPr lang="en-GB" sz="2200" dirty="0" err="1">
                <a:effectLst/>
                <a:latin typeface="+mj-lt"/>
                <a:ea typeface="+mj-ea"/>
                <a:cs typeface="+mj-cs"/>
                <a:sym typeface="Arial"/>
              </a:rPr>
              <a:t>toks</a:t>
            </a:r>
            <a:r>
              <a:rPr lang="ru-RU" sz="2200" dirty="0">
                <a:effectLst/>
                <a:latin typeface="+mj-lt"/>
                <a:ea typeface="+mj-ea"/>
                <a:cs typeface="+mj-cs"/>
                <a:sym typeface="Arial"/>
              </a:rPr>
              <a:t>ī</a:t>
            </a:r>
            <a:r>
              <a:rPr lang="en-GB" sz="2200" dirty="0" err="1">
                <a:effectLst/>
                <a:latin typeface="+mj-lt"/>
                <a:ea typeface="+mj-ea"/>
                <a:cs typeface="+mj-cs"/>
                <a:sym typeface="Arial"/>
              </a:rPr>
              <a:t>ni</a:t>
            </a:r>
            <a:r>
              <a:rPr lang="en-GB" sz="2200" dirty="0">
                <a:effectLst/>
                <a:latin typeface="+mj-lt"/>
                <a:ea typeface="+mj-ea"/>
                <a:cs typeface="+mj-cs"/>
                <a:sym typeface="Arial"/>
              </a:rPr>
              <a:t> </a:t>
            </a:r>
            <a:r>
              <a:rPr lang="en-GB" sz="2200" dirty="0" err="1">
                <a:effectLst/>
                <a:latin typeface="+mj-lt"/>
                <a:ea typeface="+mj-ea"/>
                <a:cs typeface="+mj-cs"/>
                <a:sym typeface="Arial"/>
              </a:rPr>
              <a:t>visbie</a:t>
            </a:r>
            <a:r>
              <a:rPr lang="ru-RU" sz="2200" dirty="0">
                <a:effectLst/>
                <a:latin typeface="+mj-lt"/>
                <a:ea typeface="+mj-ea"/>
                <a:cs typeface="+mj-cs"/>
                <a:sym typeface="Arial"/>
              </a:rPr>
              <a:t>ž</a:t>
            </a:r>
            <a:r>
              <a:rPr lang="lv-LV" sz="2200" dirty="0" err="1">
                <a:effectLst/>
                <a:latin typeface="+mj-lt"/>
                <a:ea typeface="+mj-ea"/>
                <a:cs typeface="+mj-cs"/>
                <a:sym typeface="Arial"/>
              </a:rPr>
              <a:t>āk</a:t>
            </a:r>
            <a:r>
              <a:rPr lang="lv-LV" sz="2200" dirty="0">
                <a:effectLst/>
                <a:latin typeface="+mj-lt"/>
                <a:ea typeface="+mj-ea"/>
                <a:cs typeface="+mj-cs"/>
                <a:sym typeface="Arial"/>
              </a:rPr>
              <a:t> veidojas, ja organismā ir problēmas ar </a:t>
            </a:r>
            <a:r>
              <a:rPr lang="lv-LV" sz="2200" dirty="0" err="1">
                <a:effectLst/>
                <a:latin typeface="+mj-lt"/>
                <a:ea typeface="+mj-ea"/>
                <a:cs typeface="+mj-cs"/>
                <a:sym typeface="Arial"/>
              </a:rPr>
              <a:t>izvadsistēmu</a:t>
            </a:r>
            <a:r>
              <a:rPr lang="lv-LV" sz="2200" dirty="0">
                <a:effectLst/>
                <a:latin typeface="+mj-lt"/>
                <a:ea typeface="+mj-ea"/>
                <a:cs typeface="+mj-cs"/>
                <a:sym typeface="Arial"/>
              </a:rPr>
              <a:t> orgāniem.</a:t>
            </a:r>
            <a:endParaRPr lang="en-GB" sz="2200" dirty="0">
              <a:effectLst/>
              <a:latin typeface="+mj-lt"/>
              <a:ea typeface="+mj-ea"/>
              <a:cs typeface="+mj-cs"/>
              <a:sym typeface="Arial"/>
            </a:endParaRPr>
          </a:p>
          <a:p>
            <a:r>
              <a:rPr lang="lv-LV" sz="2200" dirty="0">
                <a:effectLst/>
                <a:latin typeface="+mj-lt"/>
                <a:ea typeface="+mj-ea"/>
                <a:cs typeface="+mj-cs"/>
                <a:sym typeface="Arial"/>
              </a:rPr>
              <a:t>— Aknu disfunkcija traucē dabīgu taukos šķīstošo toksīnu izvadi no organisma. </a:t>
            </a:r>
            <a:endParaRPr lang="en-GB" sz="2200" dirty="0">
              <a:effectLst/>
              <a:latin typeface="+mj-lt"/>
              <a:ea typeface="+mj-ea"/>
              <a:cs typeface="+mj-cs"/>
              <a:sym typeface="Arial"/>
            </a:endParaRPr>
          </a:p>
          <a:p>
            <a:r>
              <a:rPr lang="lv-LV" sz="2200" dirty="0">
                <a:effectLst/>
                <a:latin typeface="+mj-lt"/>
                <a:ea typeface="+mj-ea"/>
                <a:cs typeface="+mj-cs"/>
                <a:sym typeface="Arial"/>
              </a:rPr>
              <a:t>— Traucējumi nieru darbībā noved pie tā, ka ūdenī šķīstošie toksīni uzkrājas organismā. </a:t>
            </a:r>
            <a:endParaRPr lang="en-GB" sz="2200" dirty="0">
              <a:effectLst/>
              <a:latin typeface="+mj-lt"/>
              <a:ea typeface="+mj-ea"/>
              <a:cs typeface="+mj-cs"/>
              <a:sym typeface="Arial"/>
            </a:endParaRPr>
          </a:p>
          <a:p>
            <a:r>
              <a:rPr lang="lv-LV" sz="2200" dirty="0">
                <a:effectLst/>
                <a:latin typeface="+mj-lt"/>
                <a:ea typeface="+mj-ea"/>
                <a:cs typeface="+mj-cs"/>
                <a:sym typeface="Arial"/>
              </a:rPr>
              <a:t>Otrkārt, toksīnu veidošanos organismā ietekmē dažādi ekoloģiskie faktori. </a:t>
            </a:r>
            <a:endParaRPr lang="en-GB" sz="2200" dirty="0">
              <a:effectLst/>
              <a:latin typeface="+mj-lt"/>
              <a:ea typeface="+mj-ea"/>
              <a:cs typeface="+mj-cs"/>
              <a:sym typeface="Arial"/>
            </a:endParaRPr>
          </a:p>
          <a:p>
            <a:r>
              <a:rPr lang="lv-LV" sz="2200" dirty="0">
                <a:effectLst/>
                <a:latin typeface="+mj-lt"/>
                <a:ea typeface="+mj-ea"/>
                <a:cs typeface="+mj-cs"/>
                <a:sym typeface="Arial"/>
              </a:rPr>
              <a:t>Treškārt, pie toksīnu uzkrāšanās organismā var novest nepietiekama ūdens lietošana! Tieši regulārs ūdens režīms rada apstākļus toksīnu šķīdināšanai un izvadīšanai ar urīnu un sviedriem.  </a:t>
            </a:r>
            <a:endParaRPr lang="en-GB" sz="2200" dirty="0">
              <a:effectLst/>
              <a:latin typeface="+mj-lt"/>
              <a:ea typeface="+mj-ea"/>
              <a:cs typeface="+mj-cs"/>
              <a:sym typeface="Arial"/>
            </a:endParaRPr>
          </a:p>
          <a:p>
            <a:r>
              <a:rPr lang="lv-LV" sz="2200" dirty="0">
                <a:effectLst/>
                <a:latin typeface="+mj-lt"/>
                <a:ea typeface="+mj-ea"/>
                <a:cs typeface="+mj-cs"/>
                <a:sym typeface="Arial"/>
              </a:rPr>
              <a:t>Secinājums: mums jāpalīdz savam organismam — radīt optimālus apstākļus maksimālai toksīnu izvadei. </a:t>
            </a:r>
            <a:endParaRPr lang="en-GB" sz="2200" dirty="0">
              <a:effectLst/>
              <a:latin typeface="+mj-lt"/>
              <a:ea typeface="+mj-ea"/>
              <a:cs typeface="+mj-cs"/>
              <a:sym typeface="Arial"/>
            </a:endParaRPr>
          </a:p>
        </p:txBody>
      </p:sp>
    </p:spTree>
    <p:extLst>
      <p:ext uri="{BB962C8B-B14F-4D97-AF65-F5344CB8AC3E}">
        <p14:creationId xmlns:p14="http://schemas.microsoft.com/office/powerpoint/2010/main" val="390829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381000" y="685800"/>
            <a:ext cx="6096000" cy="3429000"/>
          </a:xfrm>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r>
              <a:rPr lang="lv-LV" sz="2200" dirty="0">
                <a:effectLst/>
                <a:latin typeface="+mj-lt"/>
                <a:ea typeface="+mj-ea"/>
                <a:cs typeface="+mj-cs"/>
                <a:sym typeface="Arial"/>
              </a:rPr>
              <a:t>Var izdalīt septiņus intoksikācijas posmus (toksīnu uzkrāšanās) organismā:</a:t>
            </a:r>
            <a:endParaRPr lang="en-GB" sz="2200" dirty="0">
              <a:effectLst/>
              <a:latin typeface="+mj-lt"/>
              <a:ea typeface="+mj-ea"/>
              <a:cs typeface="+mj-cs"/>
              <a:sym typeface="Arial"/>
            </a:endParaRPr>
          </a:p>
          <a:p>
            <a:r>
              <a:rPr lang="lv-LV" sz="2200" dirty="0">
                <a:effectLst/>
                <a:latin typeface="+mj-lt"/>
                <a:ea typeface="+mj-ea"/>
                <a:cs typeface="+mj-cs"/>
                <a:sym typeface="Arial"/>
              </a:rPr>
              <a:t>Ārēji veselīgs cilvēks jūt tikai nelielu nogurumu. Šis ir intoksikācijas sākšanās simptoms (miega traucējumi, garastāvokļa maiņa, galvassāpes, nogurums, aizkaitināmība).</a:t>
            </a:r>
            <a:endParaRPr lang="en-GB" sz="2200" dirty="0">
              <a:effectLst/>
              <a:latin typeface="+mj-lt"/>
              <a:ea typeface="+mj-ea"/>
              <a:cs typeface="+mj-cs"/>
              <a:sym typeface="Arial"/>
            </a:endParaRPr>
          </a:p>
          <a:p>
            <a:r>
              <a:rPr lang="lv-LV" sz="2200" dirty="0">
                <a:effectLst/>
                <a:latin typeface="+mj-lt"/>
                <a:ea typeface="+mj-ea"/>
                <a:cs typeface="+mj-cs"/>
                <a:sym typeface="Arial"/>
              </a:rPr>
              <a:t>Parādās laušanas sajūtas locītavās un sāpes muskuļos, ko nevar noņemt ar pretsāpju līdzekļiem.</a:t>
            </a:r>
            <a:endParaRPr lang="en-GB" sz="2200" dirty="0">
              <a:effectLst/>
              <a:latin typeface="+mj-lt"/>
              <a:ea typeface="+mj-ea"/>
              <a:cs typeface="+mj-cs"/>
              <a:sym typeface="Arial"/>
            </a:endParaRPr>
          </a:p>
          <a:p>
            <a:r>
              <a:rPr lang="lv-LV" sz="2200" dirty="0">
                <a:effectLst/>
                <a:latin typeface="+mj-lt"/>
                <a:ea typeface="+mj-ea"/>
                <a:cs typeface="+mj-cs"/>
                <a:sym typeface="Arial"/>
              </a:rPr>
              <a:t>Klepus, acu asarošana, hroniskas iesnas, izsitumi uz ādas (</a:t>
            </a:r>
            <a:r>
              <a:rPr lang="lv-LV" sz="2200" dirty="0" err="1">
                <a:effectLst/>
                <a:latin typeface="+mj-lt"/>
                <a:ea typeface="+mj-ea"/>
                <a:cs typeface="+mj-cs"/>
                <a:sym typeface="Arial"/>
              </a:rPr>
              <a:t>psoriāze</a:t>
            </a:r>
            <a:r>
              <a:rPr lang="lv-LV" sz="2200" dirty="0">
                <a:effectLst/>
                <a:latin typeface="+mj-lt"/>
                <a:ea typeface="+mj-ea"/>
                <a:cs typeface="+mj-cs"/>
                <a:sym typeface="Arial"/>
              </a:rPr>
              <a:t>, ekzēma, nātrene), niere.</a:t>
            </a:r>
            <a:endParaRPr lang="en-GB" sz="2200" dirty="0">
              <a:effectLst/>
              <a:latin typeface="+mj-lt"/>
              <a:ea typeface="+mj-ea"/>
              <a:cs typeface="+mj-cs"/>
              <a:sym typeface="Arial"/>
            </a:endParaRPr>
          </a:p>
          <a:p>
            <a:r>
              <a:rPr lang="lv-LV" sz="2200" dirty="0">
                <a:effectLst/>
                <a:latin typeface="+mj-lt"/>
                <a:ea typeface="+mj-ea"/>
                <a:cs typeface="+mj-cs"/>
                <a:sym typeface="Arial"/>
              </a:rPr>
              <a:t>Attīstās nierakmeņu un žultsakmeņu slimība, miomas, </a:t>
            </a:r>
            <a:r>
              <a:rPr lang="lv-LV" sz="2200" dirty="0" err="1">
                <a:effectLst/>
                <a:latin typeface="+mj-lt"/>
                <a:ea typeface="+mj-ea"/>
                <a:cs typeface="+mj-cs"/>
                <a:sym typeface="Arial"/>
              </a:rPr>
              <a:t>adenomas</a:t>
            </a:r>
            <a:r>
              <a:rPr lang="lv-LV" sz="2200" dirty="0">
                <a:effectLst/>
                <a:latin typeface="+mj-lt"/>
                <a:ea typeface="+mj-ea"/>
                <a:cs typeface="+mj-cs"/>
                <a:sym typeface="Arial"/>
              </a:rPr>
              <a:t>, cistas, </a:t>
            </a:r>
            <a:r>
              <a:rPr lang="lv-LV" sz="2200" dirty="0" err="1">
                <a:effectLst/>
                <a:latin typeface="+mj-lt"/>
                <a:ea typeface="+mj-ea"/>
                <a:cs typeface="+mj-cs"/>
                <a:sym typeface="Arial"/>
              </a:rPr>
              <a:t>papilomas</a:t>
            </a:r>
            <a:r>
              <a:rPr lang="lv-LV" sz="2200" dirty="0">
                <a:effectLst/>
                <a:latin typeface="+mj-lt"/>
                <a:ea typeface="+mj-ea"/>
                <a:cs typeface="+mj-cs"/>
                <a:sym typeface="Arial"/>
              </a:rPr>
              <a:t>, polipi, </a:t>
            </a:r>
            <a:r>
              <a:rPr lang="lv-LV" sz="2200" dirty="0" err="1">
                <a:effectLst/>
                <a:latin typeface="+mj-lt"/>
                <a:ea typeface="+mj-ea"/>
                <a:cs typeface="+mj-cs"/>
                <a:sym typeface="Arial"/>
              </a:rPr>
              <a:t>tromboflebīti</a:t>
            </a:r>
            <a:r>
              <a:rPr lang="lv-LV" sz="2200" dirty="0">
                <a:effectLst/>
                <a:latin typeface="+mj-lt"/>
                <a:ea typeface="+mj-ea"/>
                <a:cs typeface="+mj-cs"/>
                <a:sym typeface="Arial"/>
              </a:rPr>
              <a:t>. </a:t>
            </a:r>
            <a:endParaRPr lang="en-GB" sz="2200" dirty="0">
              <a:effectLst/>
              <a:latin typeface="+mj-lt"/>
              <a:ea typeface="+mj-ea"/>
              <a:cs typeface="+mj-cs"/>
              <a:sym typeface="Arial"/>
            </a:endParaRPr>
          </a:p>
          <a:p>
            <a:r>
              <a:rPr lang="lv-LV" sz="2200" dirty="0">
                <a:effectLst/>
                <a:latin typeface="+mj-lt"/>
                <a:ea typeface="+mj-ea"/>
                <a:cs typeface="+mj-cs"/>
                <a:sym typeface="Arial"/>
              </a:rPr>
              <a:t>Attīstās slimības, kas saistītas ar orgānu saistaudu bojājumiem. Piemēram, artēriju, vēnu un limfātisko vadu saslimšanas. </a:t>
            </a:r>
            <a:endParaRPr lang="en-GB" sz="2200" dirty="0">
              <a:effectLst/>
              <a:latin typeface="+mj-lt"/>
              <a:ea typeface="+mj-ea"/>
              <a:cs typeface="+mj-cs"/>
              <a:sym typeface="Arial"/>
            </a:endParaRPr>
          </a:p>
          <a:p>
            <a:r>
              <a:rPr lang="lv-LV" sz="2200" dirty="0">
                <a:effectLst/>
                <a:latin typeface="+mj-lt"/>
                <a:ea typeface="+mj-ea"/>
                <a:cs typeface="+mj-cs"/>
                <a:sym typeface="Arial"/>
              </a:rPr>
              <a:t>Tiek bojāta centrālā un </a:t>
            </a:r>
            <a:r>
              <a:rPr lang="lv-LV" sz="2200" dirty="0" err="1">
                <a:effectLst/>
                <a:latin typeface="+mj-lt"/>
                <a:ea typeface="+mj-ea"/>
                <a:cs typeface="+mj-cs"/>
                <a:sym typeface="Arial"/>
              </a:rPr>
              <a:t>perifērā</a:t>
            </a:r>
            <a:r>
              <a:rPr lang="lv-LV" sz="2200" dirty="0">
                <a:effectLst/>
                <a:latin typeface="+mj-lt"/>
                <a:ea typeface="+mj-ea"/>
                <a:cs typeface="+mj-cs"/>
                <a:sym typeface="Arial"/>
              </a:rPr>
              <a:t> nervu sistēma. Šajos gadījumos nereti tiek novērota paralīze, izkaisītā skleroze, </a:t>
            </a:r>
            <a:r>
              <a:rPr lang="lv-LV" sz="2200" dirty="0" err="1">
                <a:effectLst/>
                <a:latin typeface="+mj-lt"/>
                <a:ea typeface="+mj-ea"/>
                <a:cs typeface="+mj-cs"/>
                <a:sym typeface="Arial"/>
              </a:rPr>
              <a:t>Behtereva</a:t>
            </a:r>
            <a:r>
              <a:rPr lang="lv-LV" sz="2200" dirty="0">
                <a:effectLst/>
                <a:latin typeface="+mj-lt"/>
                <a:ea typeface="+mj-ea"/>
                <a:cs typeface="+mj-cs"/>
                <a:sym typeface="Arial"/>
              </a:rPr>
              <a:t> slimība, </a:t>
            </a:r>
            <a:r>
              <a:rPr lang="lv-LV" sz="2200" dirty="0" err="1">
                <a:effectLst/>
                <a:latin typeface="+mj-lt"/>
                <a:ea typeface="+mj-ea"/>
                <a:cs typeface="+mj-cs"/>
                <a:sym typeface="Arial"/>
              </a:rPr>
              <a:t>parkinsons</a:t>
            </a:r>
            <a:r>
              <a:rPr lang="lv-LV" sz="2200" dirty="0">
                <a:effectLst/>
                <a:latin typeface="+mj-lt"/>
                <a:ea typeface="+mj-ea"/>
                <a:cs typeface="+mj-cs"/>
                <a:sym typeface="Arial"/>
              </a:rPr>
              <a:t>.</a:t>
            </a:r>
            <a:endParaRPr lang="en-GB" sz="2200" dirty="0">
              <a:effectLst/>
              <a:latin typeface="+mj-lt"/>
              <a:ea typeface="+mj-ea"/>
              <a:cs typeface="+mj-cs"/>
              <a:sym typeface="Arial"/>
            </a:endParaRPr>
          </a:p>
          <a:p>
            <a:r>
              <a:rPr lang="lv-LV" sz="2200" dirty="0">
                <a:effectLst/>
                <a:latin typeface="+mj-lt"/>
                <a:ea typeface="+mj-ea"/>
                <a:cs typeface="+mj-cs"/>
                <a:sym typeface="Arial"/>
              </a:rPr>
              <a:t>Fināla stadijā ir neatgriežamas saslimšanas, kas saistītas ar šūnu un audu noārdīšanos.</a:t>
            </a:r>
            <a:endParaRPr lang="en-GB" sz="2200" dirty="0">
              <a:effectLst/>
              <a:latin typeface="+mj-lt"/>
              <a:ea typeface="+mj-ea"/>
              <a:cs typeface="+mj-cs"/>
              <a:sym typeface="Arial"/>
            </a:endParaRPr>
          </a:p>
        </p:txBody>
      </p:sp>
    </p:spTree>
    <p:extLst>
      <p:ext uri="{BB962C8B-B14F-4D97-AF65-F5344CB8AC3E}">
        <p14:creationId xmlns:p14="http://schemas.microsoft.com/office/powerpoint/2010/main" val="189592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xfrm>
            <a:off x="381000" y="685800"/>
            <a:ext cx="6096000" cy="3429000"/>
          </a:xfrm>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p>
            <a:pPr defTabSz="914400">
              <a:defRPr sz="1200"/>
            </a:pPr>
            <a:r>
              <a:rPr lang="lv-LV" dirty="0"/>
              <a:t>Toksīni – mūsdienu dzīves realitāte. Pilnībā pasargāties no tiem nav iespējams, taču samazināt to nonākšanu organismā – ir mūsu spēkos. Pareizs uzturs, veselīgi ieradumi, aktivitāte un pietiekams dzeršanas režīms, jums palīdzēs.</a:t>
            </a:r>
          </a:p>
          <a:p>
            <a:pPr defTabSz="914400">
              <a:defRPr sz="1200"/>
            </a:pPr>
            <a:r>
              <a:rPr lang="lv-LV" dirty="0"/>
              <a:t>Pats galvenais – organismam ir jāpalīdz atbrīvoties no olbaltumvielu, tauku un ogļhidrātu pārstrādes produktiem (</a:t>
            </a:r>
            <a:r>
              <a:rPr lang="lv-LV" dirty="0" err="1"/>
              <a:t>endotoksīniem</a:t>
            </a:r>
            <a:r>
              <a:rPr lang="lv-LV" dirty="0"/>
              <a:t>), kā arī no </a:t>
            </a:r>
            <a:r>
              <a:rPr lang="lv-LV" dirty="0" err="1"/>
              <a:t>ekzotoksīniem</a:t>
            </a:r>
            <a:r>
              <a:rPr lang="lv-LV" dirty="0"/>
              <a:t>, kuri ir neizbēgami mūsdienu apstākļos.</a:t>
            </a:r>
          </a:p>
          <a:p>
            <a:pPr defTabSz="914400">
              <a:defRPr sz="1200"/>
            </a:pPr>
            <a:endParaRPr dirty="0"/>
          </a:p>
        </p:txBody>
      </p:sp>
    </p:spTree>
    <p:extLst>
      <p:ext uri="{BB962C8B-B14F-4D97-AF65-F5344CB8AC3E}">
        <p14:creationId xmlns:p14="http://schemas.microsoft.com/office/powerpoint/2010/main" val="3663195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noRot="1" noChangeAspect="1"/>
          </p:cNvSpPr>
          <p:nvPr>
            <p:ph type="sldImg"/>
          </p:nvPr>
        </p:nvSpPr>
        <p:spPr>
          <a:xfrm>
            <a:off x="381000" y="685800"/>
            <a:ext cx="6096000" cy="3429000"/>
          </a:xfrm>
          <a:prstGeom prst="rect">
            <a:avLst/>
          </a:prstGeom>
        </p:spPr>
        <p:txBody>
          <a:bodyPr/>
          <a:lstStyle/>
          <a:p>
            <a:endParaRPr/>
          </a:p>
        </p:txBody>
      </p:sp>
      <p:sp>
        <p:nvSpPr>
          <p:cNvPr id="626" name="Shape 626"/>
          <p:cNvSpPr>
            <a:spLocks noGrp="1"/>
          </p:cNvSpPr>
          <p:nvPr>
            <p:ph type="body" sz="quarter" idx="1"/>
          </p:nvPr>
        </p:nvSpPr>
        <p:spPr>
          <a:prstGeom prst="rect">
            <a:avLst/>
          </a:prstGeom>
        </p:spPr>
        <p:txBody>
          <a:bodyPr/>
          <a:lstStyle/>
          <a:p>
            <a:pPr defTabSz="914400">
              <a:defRPr sz="1200"/>
            </a:pPr>
            <a:r>
              <a:rPr lang="lv-LV" dirty="0"/>
              <a:t>Vladimirs </a:t>
            </a:r>
            <a:r>
              <a:rPr lang="lv-LV" dirty="0" err="1"/>
              <a:t>Matvejevičs</a:t>
            </a:r>
            <a:r>
              <a:rPr lang="lv-LV" dirty="0"/>
              <a:t> </a:t>
            </a:r>
            <a:r>
              <a:rPr lang="lv-LV" dirty="0" err="1"/>
              <a:t>Podhamutņikovs</a:t>
            </a:r>
            <a:r>
              <a:rPr dirty="0"/>
              <a:t>,</a:t>
            </a:r>
            <a:r>
              <a:rPr lang="lv-LV" dirty="0"/>
              <a:t> medicīnas zinātņu doktors, nopelniem bagātais Krievijas ārsts, profesors un Olga </a:t>
            </a:r>
            <a:r>
              <a:rPr lang="lv-LV" dirty="0" err="1"/>
              <a:t>Valentinovna</a:t>
            </a:r>
            <a:r>
              <a:rPr lang="lv-LV" dirty="0"/>
              <a:t> </a:t>
            </a:r>
            <a:r>
              <a:rPr lang="lv-LV" dirty="0" err="1"/>
              <a:t>Podhamuņikova</a:t>
            </a:r>
            <a:r>
              <a:rPr lang="lv-LV" dirty="0"/>
              <a:t>, medicīnas zinātņu kandidāte, docente – kompānijas </a:t>
            </a:r>
            <a:r>
              <a:rPr lang="lv-LV" dirty="0" err="1"/>
              <a:t>Coral</a:t>
            </a:r>
            <a:r>
              <a:rPr lang="lv-LV" dirty="0"/>
              <a:t> </a:t>
            </a:r>
            <a:r>
              <a:rPr lang="lv-LV" dirty="0" err="1"/>
              <a:t>Club</a:t>
            </a:r>
            <a:r>
              <a:rPr lang="lv-LV" dirty="0"/>
              <a:t> Zelta meistari un unikālu organisma attīrīšanās programmu </a:t>
            </a:r>
            <a:r>
              <a:rPr lang="lv-LV" dirty="0" err="1"/>
              <a:t>Coral</a:t>
            </a:r>
            <a:r>
              <a:rPr lang="lv-LV" dirty="0"/>
              <a:t> </a:t>
            </a:r>
            <a:r>
              <a:rPr lang="lv-LV" dirty="0" err="1"/>
              <a:t>Detox</a:t>
            </a:r>
            <a:r>
              <a:rPr lang="lv-LV" dirty="0"/>
              <a:t> un </a:t>
            </a:r>
            <a:r>
              <a:rPr lang="lv-LV" dirty="0" err="1"/>
              <a:t>Coral</a:t>
            </a:r>
            <a:r>
              <a:rPr lang="lv-LV" dirty="0"/>
              <a:t> </a:t>
            </a:r>
            <a:r>
              <a:rPr lang="lv-LV" dirty="0" err="1"/>
              <a:t>Detox</a:t>
            </a:r>
            <a:r>
              <a:rPr lang="lv-LV" dirty="0"/>
              <a:t> Plus autori.</a:t>
            </a:r>
          </a:p>
          <a:p>
            <a:pPr defTabSz="914400">
              <a:defRPr sz="1200"/>
            </a:pPr>
            <a:endParaRPr lang="lv-LV" dirty="0"/>
          </a:p>
          <a:p>
            <a:pPr defTabSz="914400">
              <a:defRPr sz="1200"/>
            </a:pPr>
            <a:r>
              <a:rPr dirty="0"/>
              <a:t> </a:t>
            </a:r>
            <a:r>
              <a:rPr lang="lv-LV" dirty="0"/>
              <a:t>Abu programmu mērķis – aktivizēt uzkrāto ūdenī un taukos šķīstošo toksīnu izvadi un atjaunot zaudētos organisma regulācijas mehānismus.</a:t>
            </a:r>
            <a:endParaRPr dirty="0"/>
          </a:p>
          <a:p>
            <a:pPr defTabSz="914400">
              <a:defRPr sz="1200"/>
            </a:pPr>
            <a:endParaRPr dirty="0"/>
          </a:p>
        </p:txBody>
      </p:sp>
    </p:spTree>
    <p:extLst>
      <p:ext uri="{BB962C8B-B14F-4D97-AF65-F5344CB8AC3E}">
        <p14:creationId xmlns:p14="http://schemas.microsoft.com/office/powerpoint/2010/main" val="1226643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noRot="1" noChangeAspect="1"/>
          </p:cNvSpPr>
          <p:nvPr>
            <p:ph type="sldImg"/>
          </p:nvPr>
        </p:nvSpPr>
        <p:spPr>
          <a:xfrm>
            <a:off x="381000" y="685800"/>
            <a:ext cx="6096000" cy="3429000"/>
          </a:xfrm>
          <a:prstGeom prst="rect">
            <a:avLst/>
          </a:prstGeom>
        </p:spPr>
        <p:txBody>
          <a:bodyPr/>
          <a:lstStyle/>
          <a:p>
            <a:endParaRPr/>
          </a:p>
        </p:txBody>
      </p:sp>
      <p:sp>
        <p:nvSpPr>
          <p:cNvPr id="644" name="Shape 644"/>
          <p:cNvSpPr>
            <a:spLocks noGrp="1"/>
          </p:cNvSpPr>
          <p:nvPr>
            <p:ph type="body" sz="quarter" idx="1"/>
          </p:nvPr>
        </p:nvSpPr>
        <p:spPr>
          <a:prstGeom prst="rect">
            <a:avLst/>
          </a:prstGeom>
        </p:spPr>
        <p:txBody>
          <a:bodyPr/>
          <a:lstStyle>
            <a:lvl1pPr defTabSz="914400">
              <a:defRPr sz="1200"/>
            </a:lvl1pPr>
          </a:lstStyle>
          <a:p>
            <a:r>
              <a:rPr dirty="0"/>
              <a:t>Coral Detox – </a:t>
            </a:r>
            <a:r>
              <a:rPr lang="lv-LV" dirty="0"/>
              <a:t>bāzes komplekts, paredzēts ūdenī un taukos šķīstošo toksīnu izvadīšanai no organisma un radītu apstākļus normāla organisma regulējošo mehānismu atjaunošanai. </a:t>
            </a:r>
          </a:p>
          <a:p>
            <a:endParaRPr lang="lv-LV" dirty="0"/>
          </a:p>
        </p:txBody>
      </p:sp>
    </p:spTree>
    <p:extLst>
      <p:ext uri="{BB962C8B-B14F-4D97-AF65-F5344CB8AC3E}">
        <p14:creationId xmlns:p14="http://schemas.microsoft.com/office/powerpoint/2010/main" val="426810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92" name="Shape 9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93" name="Shape 93"/>
          <p:cNvSpPr>
            <a:spLocks noGrp="1"/>
          </p:cNvSpPr>
          <p:nvPr>
            <p:ph type="body" sz="half" idx="1"/>
          </p:nvPr>
        </p:nvSpPr>
        <p:spPr>
          <a:xfrm>
            <a:off x="1219047" y="3208944"/>
            <a:ext cx="21944256"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Shape 94"/>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102" name="Shape 10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103" name="Shape 10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4" name="Shape 104"/>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105" name="Shape 1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112" name="Shape 11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113" name="Shape 113"/>
          <p:cNvSpPr>
            <a:spLocks noGrp="1"/>
          </p:cNvSpPr>
          <p:nvPr>
            <p:ph type="body" sz="quarter" idx="1"/>
          </p:nvPr>
        </p:nvSpPr>
        <p:spPr>
          <a:xfrm>
            <a:off x="1219047" y="3208944"/>
            <a:ext cx="7065906"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4" name="Shape 114"/>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22" name="Shape 1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9" name="Shape 129"/>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30" name="Shape 130"/>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138" name="Shape 138"/>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39" name="Shape 139"/>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147" name="Shape 14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48" name="Shape 148"/>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9" name="Shape 149"/>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150" name="Shape 1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7" name="Shape 15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58" name="Shape 1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165" name="Shape 165"/>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6" name="Shape 1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173" name="Shape 17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74" name="Shape 17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5" name="Shape 175"/>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176" name="Shape 1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Shape 18"/>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19" name="Shape 19"/>
          <p:cNvSpPr>
            <a:spLocks noGrp="1"/>
          </p:cNvSpPr>
          <p:nvPr>
            <p:ph type="body" idx="1"/>
          </p:nvPr>
        </p:nvSpPr>
        <p:spPr>
          <a:xfrm>
            <a:off x="1219047" y="3208944"/>
            <a:ext cx="21944256" cy="795421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183" name="Shape 18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84" name="Shape 184"/>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5" name="Shape 185"/>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186" name="Shape 1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193" name="Shape 19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194" name="Shape 19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5" name="Shape 195"/>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196" name="Shape 19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203" name="Shape 20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04" name="Shape 204"/>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5" name="Shape 205"/>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206" name="Shape 2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213" name="Shape 21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14" name="Shape 21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5" name="Shape 215"/>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216" name="Shape 2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223" name="Shape 22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24" name="Shape 224"/>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5" name="Shape 225"/>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226" name="Shape 2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233" name="Shape 233"/>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34" name="Shape 2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1" name="Shape 24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42" name="Shape 24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43" name="Shape 243"/>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44" name="Shape 24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51" name="Shape 25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52" name="Shape 25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53" name="Shape 253"/>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54" name="Shape 2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261" name="Shape 26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62" name="Shape 26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63" name="Shape 263"/>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64" name="Shape 264"/>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265" name="Shape 2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72" name="Shape 272"/>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73" name="Shape 27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74" name="Shape 27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7" name="Shape 2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28" name="Shape 28"/>
          <p:cNvSpPr>
            <a:spLocks noGrp="1"/>
          </p:cNvSpPr>
          <p:nvPr>
            <p:ph type="body" idx="1"/>
          </p:nvPr>
        </p:nvSpPr>
        <p:spPr>
          <a:xfrm>
            <a:off x="1219047" y="3208944"/>
            <a:ext cx="21944256"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281" name="Shape 28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82" name="Shape 282"/>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83" name="Shape 2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290" name="Shape 290"/>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291" name="Shape 291"/>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292" name="Shape 292"/>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93" name="Shape 293"/>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294" name="Shape 2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301" name="Shape 301"/>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02" name="Shape 30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03" name="Shape 303"/>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4" name="Shape 304"/>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305" name="Shape 30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312" name="Shape 312"/>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13" name="Shape 313"/>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14" name="Shape 314"/>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5" name="Shape 315"/>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316" name="Shape 31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323" name="Shape 323"/>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24" name="Shape 324"/>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25" name="Shape 325"/>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26" name="Shape 326"/>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327" name="Shape 32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334" name="Shape 334"/>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35" name="Shape 33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36" name="Shape 336"/>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37" name="Shape 337"/>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338" name="Shape 3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345" name="Shape 345"/>
          <p:cNvSpPr/>
          <p:nvPr/>
        </p:nvSpPr>
        <p:spPr>
          <a:xfrm>
            <a:off x="-1" y="-3"/>
            <a:ext cx="24382354" cy="13714653"/>
          </a:xfrm>
          <a:prstGeom prst="rect">
            <a:avLst/>
          </a:prstGeom>
          <a:solidFill>
            <a:srgbClr val="F26849"/>
          </a:solidFill>
          <a:ln w="12700">
            <a:miter lim="400000"/>
          </a:ln>
        </p:spPr>
        <p:txBody>
          <a:bodyPr lIns="85718" tIns="85718" rIns="85718" bIns="85718"/>
          <a:lstStyle/>
          <a:p>
            <a:endParaRPr/>
          </a:p>
        </p:txBody>
      </p:sp>
      <p:sp>
        <p:nvSpPr>
          <p:cNvPr id="346" name="Shape 34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47" name="Shape 347"/>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48" name="Shape 348"/>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349" name="Shape 3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356" name="Shape 356"/>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57" name="Shape 3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64" name="Shape 36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65" name="Shape 36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66" name="Shape 366"/>
          <p:cNvSpPr>
            <a:spLocks noGrp="1"/>
          </p:cNvSpPr>
          <p:nvPr>
            <p:ph type="body" idx="1"/>
          </p:nvPr>
        </p:nvSpPr>
        <p:spPr>
          <a:xfrm>
            <a:off x="1219047" y="3208944"/>
            <a:ext cx="21944256" cy="7954210"/>
          </a:xfrm>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67" name="Shape 36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374" name="Shape 37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75" name="Shape 37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76" name="Shape 376"/>
          <p:cNvSpPr>
            <a:spLocks noGrp="1"/>
          </p:cNvSpPr>
          <p:nvPr>
            <p:ph type="body" idx="1"/>
          </p:nvPr>
        </p:nvSpPr>
        <p:spPr>
          <a:xfrm>
            <a:off x="1219047" y="3208944"/>
            <a:ext cx="21944256"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77" name="Shape 37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6" name="Shape 3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37" name="Shape 37"/>
          <p:cNvSpPr>
            <a:spLocks noGrp="1"/>
          </p:cNvSpPr>
          <p:nvPr>
            <p:ph type="body" sz="half" idx="1"/>
          </p:nvPr>
        </p:nvSpPr>
        <p:spPr>
          <a:xfrm>
            <a:off x="1219047" y="3208944"/>
            <a:ext cx="10708208"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8" name="Shape 38"/>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2 Content">
    <p:spTree>
      <p:nvGrpSpPr>
        <p:cNvPr id="1" name=""/>
        <p:cNvGrpSpPr/>
        <p:nvPr/>
      </p:nvGrpSpPr>
      <p:grpSpPr>
        <a:xfrm>
          <a:off x="0" y="0"/>
          <a:ext cx="0" cy="0"/>
          <a:chOff x="0" y="0"/>
          <a:chExt cx="0" cy="0"/>
        </a:xfrm>
      </p:grpSpPr>
      <p:sp>
        <p:nvSpPr>
          <p:cNvPr id="384" name="Shape 38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85" name="Shape 38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86" name="Shape 386"/>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87" name="Shape 387"/>
          <p:cNvSpPr>
            <a:spLocks noGrp="1"/>
          </p:cNvSpPr>
          <p:nvPr>
            <p:ph type="body" sz="half" idx="13"/>
          </p:nvPr>
        </p:nvSpPr>
        <p:spPr>
          <a:xfrm>
            <a:off x="12463196" y="3208940"/>
            <a:ext cx="10708214" cy="7954213"/>
          </a:xfrm>
          <a:prstGeom prst="rect">
            <a:avLst/>
          </a:prstGeom>
        </p:spPr>
        <p:txBody>
          <a:bodyPr anchor="t"/>
          <a:lstStyle/>
          <a:p>
            <a:pPr>
              <a:defRPr spc="-100"/>
            </a:pPr>
            <a:endParaRPr/>
          </a:p>
        </p:txBody>
      </p:sp>
      <p:sp>
        <p:nvSpPr>
          <p:cNvPr id="388" name="Shape 38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5" name="Shape 395"/>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396" name="Shape 39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397" name="Shape 3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404" name="Shape 40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05" name="Shape 405"/>
          <p:cNvSpPr>
            <a:spLocks noGrp="1"/>
          </p:cNvSpPr>
          <p:nvPr>
            <p:ph type="body" idx="1"/>
          </p:nvPr>
        </p:nvSpPr>
        <p:spPr>
          <a:prstGeom prst="rect">
            <a:avLst/>
          </a:prstGeom>
        </p:spPr>
        <p:txBody>
          <a:bodyPr/>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6" name="Shape 4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413" name="Shape 413"/>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14" name="Shape 414"/>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15" name="Shape 415"/>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6" name="Shape 416"/>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417" name="Shape 41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424" name="Shape 424"/>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25" name="Shape 425"/>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26" name="Shape 426"/>
          <p:cNvSpPr>
            <a:spLocks noGrp="1"/>
          </p:cNvSpPr>
          <p:nvPr>
            <p:ph type="body" sz="half" idx="1"/>
          </p:nvPr>
        </p:nvSpPr>
        <p:spPr>
          <a:xfrm>
            <a:off x="1219047" y="3208944"/>
            <a:ext cx="10708208" cy="7954210"/>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27" name="Shape 427"/>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428" name="Shape 4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435" name="Shape 435"/>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36" name="Shape 43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37" name="Shape 437"/>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38" name="Shape 438"/>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439" name="Shape 4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Content over Content">
    <p:spTree>
      <p:nvGrpSpPr>
        <p:cNvPr id="1" name=""/>
        <p:cNvGrpSpPr/>
        <p:nvPr/>
      </p:nvGrpSpPr>
      <p:grpSpPr>
        <a:xfrm>
          <a:off x="0" y="0"/>
          <a:ext cx="0" cy="0"/>
          <a:chOff x="0" y="0"/>
          <a:chExt cx="0" cy="0"/>
        </a:xfrm>
      </p:grpSpPr>
      <p:sp>
        <p:nvSpPr>
          <p:cNvPr id="446" name="Shape 446"/>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47" name="Shape 447"/>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48" name="Shape 448"/>
          <p:cNvSpPr>
            <a:spLocks noGrp="1"/>
          </p:cNvSpPr>
          <p:nvPr>
            <p:ph type="body" sz="half" idx="1"/>
          </p:nvPr>
        </p:nvSpPr>
        <p:spPr>
          <a:xfrm>
            <a:off x="1219047" y="3208944"/>
            <a:ext cx="2194425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49" name="Shape 449"/>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450" name="Shape 45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4 Content">
    <p:spTree>
      <p:nvGrpSpPr>
        <p:cNvPr id="1" name=""/>
        <p:cNvGrpSpPr/>
        <p:nvPr/>
      </p:nvGrpSpPr>
      <p:grpSpPr>
        <a:xfrm>
          <a:off x="0" y="0"/>
          <a:ext cx="0" cy="0"/>
          <a:chOff x="0" y="0"/>
          <a:chExt cx="0" cy="0"/>
        </a:xfrm>
      </p:grpSpPr>
      <p:sp>
        <p:nvSpPr>
          <p:cNvPr id="457" name="Shape 457"/>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58" name="Shape 458"/>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59" name="Shape 459"/>
          <p:cNvSpPr>
            <a:spLocks noGrp="1"/>
          </p:cNvSpPr>
          <p:nvPr>
            <p:ph type="body" sz="quarter" idx="1"/>
          </p:nvPr>
        </p:nvSpPr>
        <p:spPr>
          <a:xfrm>
            <a:off x="1219047" y="3208944"/>
            <a:ext cx="10708208"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60" name="Shape 460"/>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461" name="Shape 4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6 Content">
    <p:spTree>
      <p:nvGrpSpPr>
        <p:cNvPr id="1" name=""/>
        <p:cNvGrpSpPr/>
        <p:nvPr/>
      </p:nvGrpSpPr>
      <p:grpSpPr>
        <a:xfrm>
          <a:off x="0" y="0"/>
          <a:ext cx="0" cy="0"/>
          <a:chOff x="0" y="0"/>
          <a:chExt cx="0" cy="0"/>
        </a:xfrm>
      </p:grpSpPr>
      <p:sp>
        <p:nvSpPr>
          <p:cNvPr id="468" name="Shape 468"/>
          <p:cNvSpPr/>
          <p:nvPr/>
        </p:nvSpPr>
        <p:spPr>
          <a:xfrm>
            <a:off x="-1" y="-3"/>
            <a:ext cx="24382354" cy="13714653"/>
          </a:xfrm>
          <a:prstGeom prst="rect">
            <a:avLst/>
          </a:prstGeom>
          <a:solidFill>
            <a:srgbClr val="E5DAD1"/>
          </a:solidFill>
          <a:ln w="12700">
            <a:miter lim="400000"/>
          </a:ln>
        </p:spPr>
        <p:txBody>
          <a:bodyPr lIns="85718" tIns="85718" rIns="85718" bIns="85718"/>
          <a:lstStyle/>
          <a:p>
            <a:endParaRPr/>
          </a:p>
        </p:txBody>
      </p:sp>
      <p:sp>
        <p:nvSpPr>
          <p:cNvPr id="469" name="Shape 469"/>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lvl1pPr>
              <a:defRPr sz="8200" spc="0"/>
            </a:lvl1pPr>
          </a:lstStyle>
          <a:p>
            <a:r>
              <a:t>Текст заголовка</a:t>
            </a:r>
          </a:p>
        </p:txBody>
      </p:sp>
      <p:sp>
        <p:nvSpPr>
          <p:cNvPr id="470" name="Shape 470"/>
          <p:cNvSpPr>
            <a:spLocks noGrp="1"/>
          </p:cNvSpPr>
          <p:nvPr>
            <p:ph type="body" sz="quarter" idx="1"/>
          </p:nvPr>
        </p:nvSpPr>
        <p:spPr>
          <a:xfrm>
            <a:off x="1219047" y="3208944"/>
            <a:ext cx="7065906" cy="3793512"/>
          </a:xfrm>
          <a:prstGeom prst="rect">
            <a:avLst/>
          </a:prstGeom>
        </p:spPr>
        <p:txBody>
          <a:bodyPr anchor="t"/>
          <a:lstStyle>
            <a:lvl1pPr marL="424542" indent="-424542">
              <a:spcBef>
                <a:spcPts val="1800"/>
              </a:spcBef>
              <a:buClrTx/>
              <a:buSzPct val="100000"/>
              <a:buFont typeface="Arial"/>
              <a:buChar char="•"/>
              <a:defRPr spc="0"/>
            </a:lvl1pPr>
            <a:lvl2pPr>
              <a:spcBef>
                <a:spcPts val="1800"/>
              </a:spcBef>
              <a:buClrTx/>
              <a:buFont typeface="Arial"/>
              <a:defRPr spc="0"/>
            </a:lvl2pPr>
            <a:lvl3pPr>
              <a:spcBef>
                <a:spcPts val="1800"/>
              </a:spcBef>
              <a:buClrTx/>
              <a:buFont typeface="Arial"/>
              <a:defRPr spc="0"/>
            </a:lvl3pPr>
            <a:lvl4pPr>
              <a:spcBef>
                <a:spcPts val="1800"/>
              </a:spcBef>
              <a:buClrTx/>
              <a:buFont typeface="Arial"/>
              <a:defRPr spc="0"/>
            </a:lvl4pPr>
            <a:lvl5pPr>
              <a:spcBef>
                <a:spcPts val="1800"/>
              </a:spcBef>
              <a:buClrTx/>
              <a:buFont typeface="Arial"/>
              <a:defRPr spc="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71" name="Shape 471"/>
          <p:cNvSpPr>
            <a:spLocks noGrp="1"/>
          </p:cNvSpPr>
          <p:nvPr>
            <p:ph type="body" sz="quarter" idx="13"/>
          </p:nvPr>
        </p:nvSpPr>
        <p:spPr>
          <a:xfrm>
            <a:off x="16058925" y="7363575"/>
            <a:ext cx="7065901" cy="3793504"/>
          </a:xfrm>
          <a:prstGeom prst="rect">
            <a:avLst/>
          </a:prstGeom>
        </p:spPr>
        <p:txBody>
          <a:bodyPr anchor="t"/>
          <a:lstStyle/>
          <a:p>
            <a:pPr>
              <a:defRPr spc="-100"/>
            </a:pPr>
            <a:endParaRPr/>
          </a:p>
        </p:txBody>
      </p:sp>
      <p:sp>
        <p:nvSpPr>
          <p:cNvPr id="472" name="Shape 4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79" name="Shape 479"/>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480" name="Shape 480"/>
          <p:cNvSpPr>
            <a:spLocks noGrp="1"/>
          </p:cNvSpPr>
          <p:nvPr>
            <p:ph type="body" idx="1"/>
          </p:nvPr>
        </p:nvSpPr>
        <p:spPr>
          <a:xfrm>
            <a:off x="1219047" y="3208944"/>
            <a:ext cx="21944256" cy="7954210"/>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81" name="Shape 4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6" name="Shape 46"/>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entered Text">
    <p:spTree>
      <p:nvGrpSpPr>
        <p:cNvPr id="1" name=""/>
        <p:cNvGrpSpPr/>
        <p:nvPr/>
      </p:nvGrpSpPr>
      <p:grpSpPr>
        <a:xfrm>
          <a:off x="0" y="0"/>
          <a:ext cx="0" cy="0"/>
          <a:chOff x="0" y="0"/>
          <a:chExt cx="0" cy="0"/>
        </a:xfrm>
      </p:grpSpPr>
      <p:sp>
        <p:nvSpPr>
          <p:cNvPr id="54" name="Shape 54"/>
          <p:cNvSpPr>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2 Content and Content">
    <p:spTree>
      <p:nvGrpSpPr>
        <p:cNvPr id="1" name=""/>
        <p:cNvGrpSpPr/>
        <p:nvPr/>
      </p:nvGrpSpPr>
      <p:grpSpPr>
        <a:xfrm>
          <a:off x="0" y="0"/>
          <a:ext cx="0" cy="0"/>
          <a:chOff x="0" y="0"/>
          <a:chExt cx="0" cy="0"/>
        </a:xfrm>
      </p:grpSpPr>
      <p:sp>
        <p:nvSpPr>
          <p:cNvPr id="62" name="Shape 6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63" name="Shape 6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4" name="Shape 64"/>
          <p:cNvSpPr>
            <a:spLocks noGrp="1"/>
          </p:cNvSpPr>
          <p:nvPr>
            <p:ph type="body" sz="quarter" idx="13"/>
          </p:nvPr>
        </p:nvSpPr>
        <p:spPr>
          <a:xfrm>
            <a:off x="1219034" y="7363575"/>
            <a:ext cx="10708232" cy="3793504"/>
          </a:xfrm>
          <a:prstGeom prst="rect">
            <a:avLst/>
          </a:prstGeom>
        </p:spPr>
        <p:txBody>
          <a:bodyPr anchor="t"/>
          <a:lstStyle/>
          <a:p>
            <a:pPr>
              <a:defRPr spc="-100"/>
            </a:pPr>
            <a:endParaRP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72" name="Shape 7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73" name="Shape 73"/>
          <p:cNvSpPr>
            <a:spLocks noGrp="1"/>
          </p:cNvSpPr>
          <p:nvPr>
            <p:ph type="body" sz="half" idx="1"/>
          </p:nvPr>
        </p:nvSpPr>
        <p:spPr>
          <a:xfrm>
            <a:off x="1219047" y="3208944"/>
            <a:ext cx="10708208" cy="7954210"/>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4" name="Shape 74"/>
          <p:cNvSpPr>
            <a:spLocks noGrp="1"/>
          </p:cNvSpPr>
          <p:nvPr>
            <p:ph type="body" sz="quarter" idx="13"/>
          </p:nvPr>
        </p:nvSpPr>
        <p:spPr>
          <a:xfrm>
            <a:off x="12463196" y="7363575"/>
            <a:ext cx="10708214" cy="3793504"/>
          </a:xfrm>
          <a:prstGeom prst="rect">
            <a:avLst/>
          </a:prstGeom>
        </p:spPr>
        <p:txBody>
          <a:bodyPr anchor="t"/>
          <a:lstStyle/>
          <a:p>
            <a:pPr>
              <a:defRPr spc="-100"/>
            </a:pPr>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2 Content over Content">
    <p:spTree>
      <p:nvGrpSpPr>
        <p:cNvPr id="1" name=""/>
        <p:cNvGrpSpPr/>
        <p:nvPr/>
      </p:nvGrpSpPr>
      <p:grpSpPr>
        <a:xfrm>
          <a:off x="0" y="0"/>
          <a:ext cx="0" cy="0"/>
          <a:chOff x="0" y="0"/>
          <a:chExt cx="0" cy="0"/>
        </a:xfrm>
      </p:grpSpPr>
      <p:sp>
        <p:nvSpPr>
          <p:cNvPr id="82" name="Shape 82"/>
          <p:cNvSpPr>
            <a:spLocks noGrp="1"/>
          </p:cNvSpPr>
          <p:nvPr>
            <p:ph type="title"/>
          </p:nvPr>
        </p:nvSpPr>
        <p:spPr>
          <a:xfrm>
            <a:off x="1219047" y="546750"/>
            <a:ext cx="21944256" cy="2289606"/>
          </a:xfrm>
          <a:prstGeom prst="rect">
            <a:avLst/>
          </a:prstGeom>
          <a:extLst>
            <a:ext uri="{C572A759-6A51-4108-AA02-DFA0A04FC94B}">
              <ma14:wrappingTextBoxFlag xmlns:ma14="http://schemas.microsoft.com/office/mac/drawingml/2011/main" xmlns="" val="1"/>
            </a:ext>
          </a:extLst>
        </p:spPr>
        <p:txBody>
          <a:bodyPr>
            <a:normAutofit/>
          </a:bodyPr>
          <a:lstStyle/>
          <a:p>
            <a:r>
              <a:t>Текст заголовка</a:t>
            </a:r>
          </a:p>
        </p:txBody>
      </p:sp>
      <p:sp>
        <p:nvSpPr>
          <p:cNvPr id="83" name="Shape 83"/>
          <p:cNvSpPr>
            <a:spLocks noGrp="1"/>
          </p:cNvSpPr>
          <p:nvPr>
            <p:ph type="body" sz="quarter" idx="1"/>
          </p:nvPr>
        </p:nvSpPr>
        <p:spPr>
          <a:xfrm>
            <a:off x="1219047" y="3208944"/>
            <a:ext cx="10708208" cy="3793512"/>
          </a:xfrm>
          <a:prstGeom prst="rect">
            <a:avLst/>
          </a:prstGeom>
        </p:spPr>
        <p:txBody>
          <a:bodyPr anchor="t"/>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Shape 84"/>
          <p:cNvSpPr>
            <a:spLocks noGrp="1"/>
          </p:cNvSpPr>
          <p:nvPr>
            <p:ph type="body" sz="half" idx="13"/>
          </p:nvPr>
        </p:nvSpPr>
        <p:spPr>
          <a:xfrm>
            <a:off x="1219047" y="7363575"/>
            <a:ext cx="21944256" cy="3793504"/>
          </a:xfrm>
          <a:prstGeom prst="rect">
            <a:avLst/>
          </a:prstGeom>
        </p:spPr>
        <p:txBody>
          <a:bodyPr anchor="t"/>
          <a:lstStyle/>
          <a:p>
            <a:pPr>
              <a:defRPr spc="-100"/>
            </a:pPr>
            <a:endParaRP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219047" y="546750"/>
            <a:ext cx="21944256" cy="106157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Shape 3"/>
          <p:cNvSpPr>
            <a:spLocks noGrp="1"/>
          </p:cNvSpPr>
          <p:nvPr>
            <p:ph type="title"/>
          </p:nvPr>
        </p:nvSpPr>
        <p:spPr>
          <a:xfrm>
            <a:off x="3653366" y="2743200"/>
            <a:ext cx="19507201" cy="930275"/>
          </a:xfrm>
          <a:prstGeom prst="rect">
            <a:avLst/>
          </a:prstGeom>
          <a:ln w="12700">
            <a:miter lim="400000"/>
          </a:ln>
        </p:spPr>
        <p:txBody>
          <a:bodyPr lIns="0" tIns="0" rIns="0" bIns="0" anchor="ctr"/>
          <a:lstStyle/>
          <a:p>
            <a:endParaRPr/>
          </a:p>
        </p:txBody>
      </p:sp>
      <p:sp>
        <p:nvSpPr>
          <p:cNvPr id="4" name="Shape 4"/>
          <p:cNvSpPr>
            <a:spLocks noGrp="1"/>
          </p:cNvSpPr>
          <p:nvPr>
            <p:ph type="sldNum" sz="quarter" idx="2"/>
          </p:nvPr>
        </p:nvSpPr>
        <p:spPr>
          <a:xfrm>
            <a:off x="16980293" y="12466451"/>
            <a:ext cx="494917" cy="492499"/>
          </a:xfrm>
          <a:prstGeom prst="rect">
            <a:avLst/>
          </a:prstGeom>
          <a:ln w="12700">
            <a:miter lim="400000"/>
          </a:ln>
        </p:spPr>
        <p:txBody>
          <a:bodyPr wrap="none" lIns="85718" tIns="85718" rIns="85718" bIns="85718" anchor="ctr">
            <a:spAutoFit/>
          </a:bodyPr>
          <a:lstStyle>
            <a:lvl1pPr algn="r">
              <a:defRPr sz="2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transition spd="med"/>
  <p:txStyles>
    <p:titleStyle>
      <a:lvl1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1pPr>
      <a:lvl2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2pPr>
      <a:lvl3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3pPr>
      <a:lvl4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4pPr>
      <a:lvl5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5pPr>
      <a:lvl6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6pPr>
      <a:lvl7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7pPr>
      <a:lvl8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8pPr>
      <a:lvl9pPr marL="0" marR="0" indent="0" algn="l" defTabSz="1714500" rtl="0" latinLnBrk="0">
        <a:lnSpc>
          <a:spcPct val="90000"/>
        </a:lnSpc>
        <a:spcBef>
          <a:spcPts val="0"/>
        </a:spcBef>
        <a:spcAft>
          <a:spcPts val="0"/>
        </a:spcAft>
        <a:buClrTx/>
        <a:buSzTx/>
        <a:buFontTx/>
        <a:buNone/>
        <a:tabLst/>
        <a:defRPr sz="3200" b="0" i="0" u="none" strike="noStrike" cap="none" spc="-1" baseline="0">
          <a:ln>
            <a:noFill/>
          </a:ln>
          <a:solidFill>
            <a:srgbClr val="000000"/>
          </a:solidFill>
          <a:uFillTx/>
          <a:latin typeface="+mj-lt"/>
          <a:ea typeface="+mj-ea"/>
          <a:cs typeface="+mj-cs"/>
          <a:sym typeface="Arial"/>
        </a:defRPr>
      </a:lvl9pPr>
    </p:titleStyle>
    <p:bodyStyle>
      <a:lvl1pPr marL="709710" marR="0" indent="-601709"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1pPr>
      <a:lvl2pPr marL="1382397" marR="0" indent="-842397" algn="l" defTabSz="1714500" rtl="0" latinLnBrk="0">
        <a:lnSpc>
          <a:spcPct val="90000"/>
        </a:lnSpc>
        <a:spcBef>
          <a:spcPts val="2600"/>
        </a:spcBef>
        <a:spcAft>
          <a:spcPts val="0"/>
        </a:spcAft>
        <a:buClr>
          <a:srgbClr val="000000"/>
        </a:buClr>
        <a:buSzPct val="75000"/>
        <a:buFont typeface="Wingdings"/>
        <a:buChar char="−"/>
        <a:tabLst/>
        <a:defRPr sz="5200" b="0" i="0" u="none" strike="noStrike" cap="none" spc="-1" baseline="0">
          <a:ln>
            <a:noFill/>
          </a:ln>
          <a:solidFill>
            <a:srgbClr val="000000"/>
          </a:solidFill>
          <a:uFillTx/>
          <a:latin typeface="+mj-lt"/>
          <a:ea typeface="+mj-ea"/>
          <a:cs typeface="+mj-cs"/>
          <a:sym typeface="Arial"/>
        </a:defRPr>
      </a:lvl2pPr>
      <a:lvl3pPr marL="1839996" marR="0" indent="-831996"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3pPr>
      <a:lvl4pPr marL="2135999" marR="0" indent="-623999" algn="l" defTabSz="1714500" rtl="0" latinLnBrk="0">
        <a:lnSpc>
          <a:spcPct val="90000"/>
        </a:lnSpc>
        <a:spcBef>
          <a:spcPts val="2600"/>
        </a:spcBef>
        <a:spcAft>
          <a:spcPts val="0"/>
        </a:spcAft>
        <a:buClr>
          <a:srgbClr val="000000"/>
        </a:buClr>
        <a:buSzPct val="75000"/>
        <a:buFont typeface="Wingdings"/>
        <a:buChar char="−"/>
        <a:tabLst/>
        <a:defRPr sz="5200" b="0" i="0" u="none" strike="noStrike" cap="none" spc="-1" baseline="0">
          <a:ln>
            <a:noFill/>
          </a:ln>
          <a:solidFill>
            <a:srgbClr val="000000"/>
          </a:solidFill>
          <a:uFillTx/>
          <a:latin typeface="+mj-lt"/>
          <a:ea typeface="+mj-ea"/>
          <a:cs typeface="+mj-cs"/>
          <a:sym typeface="Arial"/>
        </a:defRPr>
      </a:lvl4pPr>
      <a:lvl5pPr marL="2505592"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5pPr>
      <a:lvl6pPr marL="2937592"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6pPr>
      <a:lvl7pPr marL="3369593" marR="0" indent="-561594" algn="l" defTabSz="1714500" rtl="0" latinLnBrk="0">
        <a:lnSpc>
          <a:spcPct val="90000"/>
        </a:lnSpc>
        <a:spcBef>
          <a:spcPts val="2600"/>
        </a:spcBef>
        <a:spcAft>
          <a:spcPts val="0"/>
        </a:spcAft>
        <a:buClr>
          <a:srgbClr val="000000"/>
        </a:buClr>
        <a:buSzPct val="45000"/>
        <a:buFont typeface="Wingdings"/>
        <a:buChar char="●"/>
        <a:tabLst/>
        <a:defRPr sz="5200" b="0" i="0" u="none" strike="noStrike" cap="none" spc="-1" baseline="0">
          <a:ln>
            <a:noFill/>
          </a:ln>
          <a:solidFill>
            <a:srgbClr val="000000"/>
          </a:solidFill>
          <a:uFillTx/>
          <a:latin typeface="+mj-lt"/>
          <a:ea typeface="+mj-ea"/>
          <a:cs typeface="+mj-cs"/>
          <a:sym typeface="Arial"/>
        </a:defRPr>
      </a:lvl7pPr>
      <a:lvl8pPr marL="3860800" marR="0" indent="-660400" algn="l" defTabSz="1714500" rtl="0" latinLnBrk="0">
        <a:lnSpc>
          <a:spcPct val="90000"/>
        </a:lnSpc>
        <a:spcBef>
          <a:spcPts val="2600"/>
        </a:spcBef>
        <a:spcAft>
          <a:spcPts val="0"/>
        </a:spcAft>
        <a:buClr>
          <a:srgbClr val="000000"/>
        </a:buClr>
        <a:buSzPct val="100000"/>
        <a:buFont typeface="Wingdings"/>
        <a:buChar char="•"/>
        <a:tabLst/>
        <a:defRPr sz="5200" b="0" i="0" u="none" strike="noStrike" cap="none" spc="-1" baseline="0">
          <a:ln>
            <a:noFill/>
          </a:ln>
          <a:solidFill>
            <a:srgbClr val="000000"/>
          </a:solidFill>
          <a:uFillTx/>
          <a:latin typeface="+mj-lt"/>
          <a:ea typeface="+mj-ea"/>
          <a:cs typeface="+mj-cs"/>
          <a:sym typeface="Arial"/>
        </a:defRPr>
      </a:lvl8pPr>
      <a:lvl9pPr marL="4318000" marR="0" indent="-660400" algn="l" defTabSz="1714500" rtl="0" latinLnBrk="0">
        <a:lnSpc>
          <a:spcPct val="90000"/>
        </a:lnSpc>
        <a:spcBef>
          <a:spcPts val="2600"/>
        </a:spcBef>
        <a:spcAft>
          <a:spcPts val="0"/>
        </a:spcAft>
        <a:buClr>
          <a:srgbClr val="000000"/>
        </a:buClr>
        <a:buSzPct val="100000"/>
        <a:buFont typeface="Wingdings"/>
        <a:buChar char="•"/>
        <a:tabLst/>
        <a:defRPr sz="5200" b="0" i="0" u="none" strike="noStrike" cap="none" spc="-1" baseline="0">
          <a:ln>
            <a:noFill/>
          </a:ln>
          <a:solidFill>
            <a:srgbClr val="000000"/>
          </a:solidFill>
          <a:uFillTx/>
          <a:latin typeface="+mj-lt"/>
          <a:ea typeface="+mj-ea"/>
          <a:cs typeface="+mj-cs"/>
          <a:sym typeface="Arial"/>
        </a:defRPr>
      </a:lvl9pPr>
    </p:bodyStyle>
    <p:otherStyle>
      <a:lvl1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1pPr>
      <a:lvl2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2pPr>
      <a:lvl3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3pPr>
      <a:lvl4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4pPr>
      <a:lvl5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5pPr>
      <a:lvl6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6pPr>
      <a:lvl7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7pPr>
      <a:lvl8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8pPr>
      <a:lvl9pPr marL="0" marR="0" indent="0" algn="r" defTabSz="1714500"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image1.png"/>
          <p:cNvPicPr>
            <a:picLocks noChangeAspect="1"/>
          </p:cNvPicPr>
          <p:nvPr/>
        </p:nvPicPr>
        <p:blipFill>
          <a:blip r:embed="rId2"/>
          <a:stretch>
            <a:fillRect/>
          </a:stretch>
        </p:blipFill>
        <p:spPr>
          <a:xfrm>
            <a:off x="0" y="3568"/>
            <a:ext cx="24384002" cy="13708863"/>
          </a:xfrm>
          <a:prstGeom prst="rect">
            <a:avLst/>
          </a:prstGeom>
          <a:ln w="12700">
            <a:miter lim="400000"/>
          </a:ln>
        </p:spPr>
      </p:pic>
      <p:pic>
        <p:nvPicPr>
          <p:cNvPr id="491" name="image2.png"/>
          <p:cNvPicPr>
            <a:picLocks noChangeAspect="1"/>
          </p:cNvPicPr>
          <p:nvPr/>
        </p:nvPicPr>
        <p:blipFill>
          <a:blip r:embed="rId3"/>
          <a:stretch>
            <a:fillRect/>
          </a:stretch>
        </p:blipFill>
        <p:spPr>
          <a:xfrm>
            <a:off x="1777855" y="11786451"/>
            <a:ext cx="2906337" cy="511246"/>
          </a:xfrm>
          <a:prstGeom prst="rect">
            <a:avLst/>
          </a:prstGeom>
          <a:ln w="12700">
            <a:miter lim="400000"/>
          </a:ln>
        </p:spPr>
      </p:pic>
      <p:sp>
        <p:nvSpPr>
          <p:cNvPr id="492" name="Shape 492"/>
          <p:cNvSpPr/>
          <p:nvPr/>
        </p:nvSpPr>
        <p:spPr>
          <a:xfrm>
            <a:off x="1689931" y="3667552"/>
            <a:ext cx="10408284" cy="466664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90000"/>
              </a:lnSpc>
              <a:defRPr sz="8400" b="1">
                <a:solidFill>
                  <a:srgbClr val="FFFFFF"/>
                </a:solidFill>
              </a:defRPr>
            </a:pPr>
            <a:r>
              <a:rPr dirty="0"/>
              <a:t>Coral Detox </a:t>
            </a:r>
          </a:p>
          <a:p>
            <a:pPr>
              <a:lnSpc>
                <a:spcPct val="90000"/>
              </a:lnSpc>
              <a:defRPr sz="8400" b="1">
                <a:solidFill>
                  <a:srgbClr val="FFFFFF"/>
                </a:solidFill>
              </a:defRPr>
            </a:pPr>
            <a:r>
              <a:rPr lang="lv-LV" dirty="0"/>
              <a:t>un</a:t>
            </a:r>
            <a:r>
              <a:rPr dirty="0"/>
              <a:t> Coral Detox Plus</a:t>
            </a:r>
          </a:p>
          <a:p>
            <a:pPr>
              <a:lnSpc>
                <a:spcPct val="90000"/>
              </a:lnSpc>
              <a:defRPr sz="11200" b="1">
                <a:solidFill>
                  <a:srgbClr val="FFFFFF"/>
                </a:solidFill>
              </a:defRPr>
            </a:pPr>
            <a:endParaRPr dirty="0"/>
          </a:p>
          <a:p>
            <a:pPr>
              <a:defRPr sz="4000" b="1" cap="all">
                <a:solidFill>
                  <a:srgbClr val="FFFFFF"/>
                </a:solidFill>
              </a:defRPr>
            </a:pPr>
            <a:r>
              <a:rPr lang="lv-LV" dirty="0"/>
              <a:t>Dabīgās attīrīšanās aktivizācija</a:t>
            </a:r>
            <a:endParaRPr dirty="0"/>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3628" y="3667552"/>
            <a:ext cx="7891323" cy="4991262"/>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14209" y="5488980"/>
            <a:ext cx="6027334" cy="602733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 name="image13.png"/>
          <p:cNvPicPr>
            <a:picLocks noChangeAspect="1"/>
          </p:cNvPicPr>
          <p:nvPr/>
        </p:nvPicPr>
        <p:blipFill>
          <a:blip r:embed="rId2"/>
          <a:stretch>
            <a:fillRect/>
          </a:stretch>
        </p:blipFill>
        <p:spPr>
          <a:xfrm>
            <a:off x="-3" y="3568"/>
            <a:ext cx="24384005" cy="13708863"/>
          </a:xfrm>
          <a:prstGeom prst="rect">
            <a:avLst/>
          </a:prstGeom>
          <a:ln w="12700">
            <a:miter lim="400000"/>
          </a:ln>
        </p:spPr>
      </p:pic>
      <p:sp>
        <p:nvSpPr>
          <p:cNvPr id="629" name="Shape 629"/>
          <p:cNvSpPr/>
          <p:nvPr/>
        </p:nvSpPr>
        <p:spPr>
          <a:xfrm>
            <a:off x="1914439" y="1060441"/>
            <a:ext cx="11035058" cy="2204435"/>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defTabSz="914400">
              <a:defRPr sz="6600" b="1">
                <a:solidFill>
                  <a:srgbClr val="FFFFFF"/>
                </a:solidFill>
              </a:defRPr>
            </a:pPr>
            <a:r>
              <a:rPr lang="lv-LV" dirty="0"/>
              <a:t>SISTĒMISKA PIEEJA</a:t>
            </a:r>
            <a:r>
              <a:rPr dirty="0"/>
              <a:t> </a:t>
            </a:r>
          </a:p>
          <a:p>
            <a:pPr defTabSz="914400">
              <a:defRPr sz="6600" b="1">
                <a:solidFill>
                  <a:srgbClr val="FFFFFF"/>
                </a:solidFill>
              </a:defRPr>
            </a:pPr>
            <a:r>
              <a:rPr lang="lv-LV" dirty="0"/>
              <a:t>ORGANISMA ATTĪRĪŠANAI</a:t>
            </a:r>
            <a:endParaRPr dirty="0"/>
          </a:p>
        </p:txBody>
      </p:sp>
      <p:sp>
        <p:nvSpPr>
          <p:cNvPr id="630" name="Shape 630"/>
          <p:cNvSpPr/>
          <p:nvPr/>
        </p:nvSpPr>
        <p:spPr>
          <a:xfrm>
            <a:off x="1905324" y="4988271"/>
            <a:ext cx="9038081" cy="595931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defTabSz="914400">
              <a:defRPr sz="3800" b="1" cap="all">
                <a:solidFill>
                  <a:srgbClr val="8EFFFC"/>
                </a:solidFill>
              </a:defRPr>
            </a:pPr>
            <a:r>
              <a:rPr dirty="0"/>
              <a:t>Coral Detox </a:t>
            </a:r>
          </a:p>
          <a:p>
            <a:pPr defTabSz="914400">
              <a:defRPr sz="3800" b="1" cap="all">
                <a:solidFill>
                  <a:srgbClr val="8EFFFC"/>
                </a:solidFill>
              </a:defRPr>
            </a:pPr>
            <a:r>
              <a:rPr lang="lv-LV" dirty="0"/>
              <a:t>un</a:t>
            </a:r>
            <a:r>
              <a:rPr dirty="0"/>
              <a:t> Coral Detox Plus — </a:t>
            </a:r>
          </a:p>
          <a:p>
            <a:pPr defTabSz="914400">
              <a:defRPr sz="3800" b="1">
                <a:solidFill>
                  <a:srgbClr val="FFFFFF"/>
                </a:solidFill>
              </a:defRPr>
            </a:pPr>
            <a:r>
              <a:rPr lang="lv-LV" dirty="0"/>
              <a:t>Komplekti ūdenī un taukos šķīstošo toksīnu izvadīšanas aktivizācijai</a:t>
            </a:r>
            <a:endParaRPr dirty="0"/>
          </a:p>
          <a:p>
            <a:pPr defTabSz="914400">
              <a:defRPr b="1">
                <a:solidFill>
                  <a:srgbClr val="FFFFFF"/>
                </a:solidFill>
              </a:defRPr>
            </a:pPr>
            <a:endParaRPr dirty="0"/>
          </a:p>
          <a:p>
            <a:pPr marL="320841" indent="-320841" defTabSz="914400">
              <a:buClr>
                <a:srgbClr val="EA458F"/>
              </a:buClr>
              <a:buSzPct val="100000"/>
              <a:buChar char="•"/>
              <a:defRPr b="1">
                <a:solidFill>
                  <a:srgbClr val="FFFFFF"/>
                </a:solidFill>
              </a:defRPr>
            </a:pPr>
            <a:r>
              <a:rPr lang="lv-LV" dirty="0"/>
              <a:t>bāzes un paplašinātais komplekts</a:t>
            </a:r>
            <a:r>
              <a:rPr dirty="0"/>
              <a:t/>
            </a:r>
            <a:br>
              <a:rPr dirty="0"/>
            </a:br>
            <a:endParaRPr dirty="0"/>
          </a:p>
          <a:p>
            <a:pPr marL="320841" indent="-320841" defTabSz="914400">
              <a:buClr>
                <a:srgbClr val="EA458F"/>
              </a:buClr>
              <a:buSzPct val="100000"/>
              <a:buChar char="•"/>
              <a:defRPr b="1">
                <a:solidFill>
                  <a:srgbClr val="FFFFFF"/>
                </a:solidFill>
              </a:defRPr>
            </a:pPr>
            <a:r>
              <a:rPr lang="lv-LV" dirty="0"/>
              <a:t>organisma dabīgo attīrīšanās mehānismu veicināšana</a:t>
            </a:r>
            <a:r>
              <a:rPr dirty="0"/>
              <a:t/>
            </a:r>
            <a:br>
              <a:rPr dirty="0"/>
            </a:br>
            <a:endParaRPr dirty="0"/>
          </a:p>
          <a:p>
            <a:pPr marL="320841" indent="-320841" defTabSz="914400">
              <a:buClr>
                <a:srgbClr val="EA458F"/>
              </a:buClr>
              <a:buSzPct val="100000"/>
              <a:buChar char="•"/>
              <a:defRPr b="1">
                <a:solidFill>
                  <a:srgbClr val="FFFFFF"/>
                </a:solidFill>
              </a:defRPr>
            </a:pPr>
            <a:r>
              <a:rPr lang="lv-LV" dirty="0"/>
              <a:t>konceptuāla pieeja veselībai</a:t>
            </a:r>
            <a:endParaRPr dirty="0"/>
          </a:p>
        </p:txBody>
      </p:sp>
      <p:grpSp>
        <p:nvGrpSpPr>
          <p:cNvPr id="635" name="Group 635"/>
          <p:cNvGrpSpPr/>
          <p:nvPr/>
        </p:nvGrpSpPr>
        <p:grpSpPr>
          <a:xfrm>
            <a:off x="8015894" y="-3387284"/>
            <a:ext cx="19423769" cy="19423769"/>
            <a:chOff x="-2" y="-2"/>
            <a:chExt cx="19423767" cy="19423767"/>
          </a:xfrm>
        </p:grpSpPr>
        <p:pic>
          <p:nvPicPr>
            <p:cNvPr id="631" name="image27.png"/>
            <p:cNvPicPr>
              <a:picLocks noChangeAspect="1"/>
            </p:cNvPicPr>
            <p:nvPr/>
          </p:nvPicPr>
          <p:blipFill>
            <a:blip r:embed="rId3"/>
            <a:stretch>
              <a:fillRect/>
            </a:stretch>
          </p:blipFill>
          <p:spPr>
            <a:xfrm>
              <a:off x="-3" y="-3"/>
              <a:ext cx="19423769" cy="19423769"/>
            </a:xfrm>
            <a:prstGeom prst="rect">
              <a:avLst/>
            </a:prstGeom>
            <a:ln w="12700" cap="flat">
              <a:noFill/>
              <a:miter lim="400000"/>
            </a:ln>
            <a:effectLst/>
          </p:spPr>
        </p:pic>
        <p:grpSp>
          <p:nvGrpSpPr>
            <p:cNvPr id="634" name="Group 634"/>
            <p:cNvGrpSpPr/>
            <p:nvPr/>
          </p:nvGrpSpPr>
          <p:grpSpPr>
            <a:xfrm>
              <a:off x="4750810" y="5185090"/>
              <a:ext cx="9922145" cy="10120385"/>
              <a:chOff x="-1" y="0"/>
              <a:chExt cx="9922143" cy="10120383"/>
            </a:xfrm>
          </p:grpSpPr>
          <p:pic>
            <p:nvPicPr>
              <p:cNvPr id="632" name="image3.png"/>
              <p:cNvPicPr>
                <a:picLocks noChangeAspect="1"/>
              </p:cNvPicPr>
              <p:nvPr/>
            </p:nvPicPr>
            <p:blipFill>
              <a:blip r:embed="rId4"/>
              <a:stretch>
                <a:fillRect/>
              </a:stretch>
            </p:blipFill>
            <p:spPr>
              <a:xfrm>
                <a:off x="-2" y="-1"/>
                <a:ext cx="8201432" cy="8201433"/>
              </a:xfrm>
              <a:prstGeom prst="rect">
                <a:avLst/>
              </a:prstGeom>
              <a:ln w="12700" cap="flat">
                <a:noFill/>
                <a:miter lim="400000"/>
              </a:ln>
              <a:effectLst/>
            </p:spPr>
          </p:pic>
          <p:pic>
            <p:nvPicPr>
              <p:cNvPr id="633" name="image4.png"/>
              <p:cNvPicPr>
                <a:picLocks noChangeAspect="1"/>
              </p:cNvPicPr>
              <p:nvPr/>
            </p:nvPicPr>
            <p:blipFill>
              <a:blip r:embed="rId5"/>
              <a:stretch>
                <a:fillRect/>
              </a:stretch>
            </p:blipFill>
            <p:spPr>
              <a:xfrm>
                <a:off x="3177484" y="3375724"/>
                <a:ext cx="6744659" cy="6744660"/>
              </a:xfrm>
              <a:prstGeom prst="rect">
                <a:avLst/>
              </a:prstGeom>
              <a:ln w="12700" cap="flat">
                <a:noFill/>
                <a:miter lim="400000"/>
              </a:ln>
              <a:effectLst/>
            </p:spPr>
          </p:pic>
        </p:grpSp>
      </p:gr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28.png"/>
          <p:cNvPicPr>
            <a:picLocks noChangeAspect="1"/>
          </p:cNvPicPr>
          <p:nvPr/>
        </p:nvPicPr>
        <p:blipFill>
          <a:blip r:embed="rId3"/>
          <a:stretch>
            <a:fillRect/>
          </a:stretch>
        </p:blipFill>
        <p:spPr>
          <a:xfrm>
            <a:off x="0" y="3568"/>
            <a:ext cx="24384000" cy="13708863"/>
          </a:xfrm>
          <a:prstGeom prst="rect">
            <a:avLst/>
          </a:prstGeom>
          <a:ln w="12700">
            <a:miter lim="400000"/>
          </a:ln>
        </p:spPr>
      </p:pic>
      <p:grpSp>
        <p:nvGrpSpPr>
          <p:cNvPr id="640" name="Group 640"/>
          <p:cNvGrpSpPr/>
          <p:nvPr/>
        </p:nvGrpSpPr>
        <p:grpSpPr>
          <a:xfrm>
            <a:off x="4597811" y="-6655398"/>
            <a:ext cx="24939138" cy="24939138"/>
            <a:chOff x="0" y="0"/>
            <a:chExt cx="24939136" cy="24939136"/>
          </a:xfrm>
        </p:grpSpPr>
        <p:pic>
          <p:nvPicPr>
            <p:cNvPr id="638" name="image27.png"/>
            <p:cNvPicPr>
              <a:picLocks noChangeAspect="1"/>
            </p:cNvPicPr>
            <p:nvPr/>
          </p:nvPicPr>
          <p:blipFill>
            <a:blip r:embed="rId4"/>
            <a:stretch>
              <a:fillRect/>
            </a:stretch>
          </p:blipFill>
          <p:spPr>
            <a:xfrm>
              <a:off x="0" y="0"/>
              <a:ext cx="24939137" cy="24939137"/>
            </a:xfrm>
            <a:prstGeom prst="rect">
              <a:avLst/>
            </a:prstGeom>
            <a:ln w="12700" cap="flat">
              <a:noFill/>
              <a:miter lim="400000"/>
            </a:ln>
            <a:effectLst/>
          </p:spPr>
        </p:pic>
        <p:pic>
          <p:nvPicPr>
            <p:cNvPr id="639" name="image4.png"/>
            <p:cNvPicPr>
              <a:picLocks noChangeAspect="1"/>
            </p:cNvPicPr>
            <p:nvPr/>
          </p:nvPicPr>
          <p:blipFill>
            <a:blip r:embed="rId5"/>
            <a:stretch>
              <a:fillRect/>
            </a:stretch>
          </p:blipFill>
          <p:spPr>
            <a:xfrm>
              <a:off x="8679367" y="9100143"/>
              <a:ext cx="8659797" cy="8659797"/>
            </a:xfrm>
            <a:prstGeom prst="rect">
              <a:avLst/>
            </a:prstGeom>
            <a:ln w="12700" cap="flat">
              <a:noFill/>
              <a:miter lim="400000"/>
            </a:ln>
            <a:effectLst/>
          </p:spPr>
        </p:pic>
      </p:grpSp>
      <p:sp>
        <p:nvSpPr>
          <p:cNvPr id="641" name="Shape 641"/>
          <p:cNvSpPr/>
          <p:nvPr/>
        </p:nvSpPr>
        <p:spPr>
          <a:xfrm>
            <a:off x="1914442" y="4337041"/>
            <a:ext cx="6599003" cy="1442146"/>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defTabSz="914400">
              <a:defRPr sz="9000" b="1">
                <a:solidFill>
                  <a:srgbClr val="FFFFFF"/>
                </a:solidFill>
              </a:defRPr>
            </a:lvl1pPr>
          </a:lstStyle>
          <a:p>
            <a:r>
              <a:t>Coral Detox</a:t>
            </a:r>
          </a:p>
        </p:txBody>
      </p:sp>
      <p:sp>
        <p:nvSpPr>
          <p:cNvPr id="642" name="Shape 642"/>
          <p:cNvSpPr/>
          <p:nvPr/>
        </p:nvSpPr>
        <p:spPr>
          <a:xfrm>
            <a:off x="1905324" y="6409440"/>
            <a:ext cx="9696126" cy="1927437"/>
          </a:xfrm>
          <a:prstGeom prst="rect">
            <a:avLst/>
          </a:prstGeom>
          <a:ln w="12700">
            <a:miter lim="400000"/>
          </a:ln>
          <a:extLst>
            <a:ext uri="{C572A759-6A51-4108-AA02-DFA0A04FC94B}">
              <ma14:wrappingTextBoxFlag xmlns:ma14="http://schemas.microsoft.com/office/mac/drawingml/2011/main" xmlns="" val="1"/>
            </a:ext>
          </a:extLst>
        </p:spPr>
        <p:txBody>
          <a:bodyPr wrap="square" lIns="85718" tIns="85718" rIns="85718" bIns="85718">
            <a:spAutoFit/>
          </a:bodyPr>
          <a:lstStyle/>
          <a:p>
            <a:pPr defTabSz="914400">
              <a:defRPr sz="3800" b="1" cap="all">
                <a:solidFill>
                  <a:srgbClr val="FFFFFF"/>
                </a:solidFill>
              </a:defRPr>
            </a:pPr>
            <a:r>
              <a:rPr lang="lv-LV" dirty="0"/>
              <a:t>ŪDENĪ UN TAUKOS ŠĶĪSTOŠO  TOKSĪNU IZVADĪŠANAS AKTIVIZĀCIJA</a:t>
            </a:r>
          </a:p>
          <a:p>
            <a:pPr defTabSz="914400">
              <a:defRPr sz="3800" b="1" cap="all">
                <a:solidFill>
                  <a:srgbClr val="FFFFFF"/>
                </a:solidFill>
              </a:defRPr>
            </a:pPr>
            <a:r>
              <a:rPr lang="lv-LV" dirty="0"/>
              <a:t> </a:t>
            </a:r>
            <a:endParaRPr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image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647" name="Shape 647"/>
          <p:cNvSpPr/>
          <p:nvPr/>
        </p:nvSpPr>
        <p:spPr>
          <a:xfrm>
            <a:off x="1914442" y="1060443"/>
            <a:ext cx="6254131"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FFFFFF"/>
                </a:solidFill>
              </a:defRPr>
            </a:lvl1pPr>
          </a:lstStyle>
          <a:p>
            <a:r>
              <a:t>Coral Detox</a:t>
            </a:r>
          </a:p>
        </p:txBody>
      </p:sp>
      <p:sp>
        <p:nvSpPr>
          <p:cNvPr id="648" name="Shape 648"/>
          <p:cNvSpPr/>
          <p:nvPr/>
        </p:nvSpPr>
        <p:spPr>
          <a:xfrm>
            <a:off x="1905324" y="3513840"/>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lv-LV" dirty="0">
                <a:solidFill>
                  <a:srgbClr val="9C1652"/>
                </a:solidFill>
              </a:rPr>
              <a:t>Ūdenī šķīstošo</a:t>
            </a:r>
            <a:r>
              <a:rPr dirty="0"/>
              <a:t> </a:t>
            </a:r>
            <a:r>
              <a:rPr lang="lv-LV" dirty="0"/>
              <a:t>toksīnu izvadīšanai</a:t>
            </a:r>
            <a:endParaRPr dirty="0"/>
          </a:p>
        </p:txBody>
      </p:sp>
      <p:sp>
        <p:nvSpPr>
          <p:cNvPr id="649" name="Shape 649"/>
          <p:cNvSpPr/>
          <p:nvPr/>
        </p:nvSpPr>
        <p:spPr>
          <a:xfrm>
            <a:off x="13411525" y="3513840"/>
            <a:ext cx="8054130"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solidFill>
                  <a:srgbClr val="E23579"/>
                </a:solidFill>
              </a:rPr>
              <a:t>TAUKOS ŠĶĪSTOŠO</a:t>
            </a:r>
            <a:r>
              <a:rPr dirty="0"/>
              <a:t> </a:t>
            </a:r>
            <a:r>
              <a:rPr lang="lv-LV" dirty="0"/>
              <a:t>TOKSĪNU IZVADĪŠANAI</a:t>
            </a:r>
            <a:endParaRPr dirty="0"/>
          </a:p>
        </p:txBody>
      </p:sp>
      <p:pic>
        <p:nvPicPr>
          <p:cNvPr id="650" name="image29.png"/>
          <p:cNvPicPr>
            <a:picLocks noChangeAspect="1"/>
          </p:cNvPicPr>
          <p:nvPr/>
        </p:nvPicPr>
        <p:blipFill>
          <a:blip r:embed="rId4"/>
          <a:stretch>
            <a:fillRect/>
          </a:stretch>
        </p:blipFill>
        <p:spPr>
          <a:xfrm>
            <a:off x="1944008" y="5611583"/>
            <a:ext cx="4467698" cy="5680117"/>
          </a:xfrm>
          <a:prstGeom prst="rect">
            <a:avLst/>
          </a:prstGeom>
          <a:ln w="12700">
            <a:miter lim="400000"/>
          </a:ln>
        </p:spPr>
      </p:pic>
      <p:pic>
        <p:nvPicPr>
          <p:cNvPr id="651" name="image30.png"/>
          <p:cNvPicPr>
            <a:picLocks noChangeAspect="1"/>
          </p:cNvPicPr>
          <p:nvPr/>
        </p:nvPicPr>
        <p:blipFill>
          <a:blip r:embed="rId5"/>
          <a:stretch>
            <a:fillRect/>
          </a:stretch>
        </p:blipFill>
        <p:spPr>
          <a:xfrm>
            <a:off x="13529935" y="5955965"/>
            <a:ext cx="4374841" cy="5680117"/>
          </a:xfrm>
          <a:prstGeom prst="rect">
            <a:avLst/>
          </a:prstGeom>
          <a:ln w="12700">
            <a:miter lim="400000"/>
          </a:ln>
        </p:spPr>
      </p:pic>
      <p:pic>
        <p:nvPicPr>
          <p:cNvPr id="652" name="image31.png"/>
          <p:cNvPicPr>
            <a:picLocks noChangeAspect="1"/>
          </p:cNvPicPr>
          <p:nvPr/>
        </p:nvPicPr>
        <p:blipFill>
          <a:blip r:embed="rId6"/>
          <a:stretch>
            <a:fillRect/>
          </a:stretch>
        </p:blipFill>
        <p:spPr>
          <a:xfrm>
            <a:off x="17232470" y="4902941"/>
            <a:ext cx="5525577" cy="7173601"/>
          </a:xfrm>
          <a:prstGeom prst="rect">
            <a:avLst/>
          </a:prstGeom>
          <a:ln w="12700">
            <a:miter lim="400000"/>
          </a:ln>
        </p:spPr>
      </p:pic>
      <p:pic>
        <p:nvPicPr>
          <p:cNvPr id="653" name="image24.png"/>
          <p:cNvPicPr>
            <a:picLocks noChangeAspect="1"/>
          </p:cNvPicPr>
          <p:nvPr/>
        </p:nvPicPr>
        <p:blipFill>
          <a:blip r:embed="rId7"/>
          <a:stretch>
            <a:fillRect/>
          </a:stretch>
        </p:blipFill>
        <p:spPr>
          <a:xfrm>
            <a:off x="7507716" y="6627226"/>
            <a:ext cx="2525378" cy="4756125"/>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58" name="Shape 658"/>
          <p:cNvSpPr/>
          <p:nvPr/>
        </p:nvSpPr>
        <p:spPr>
          <a:xfrm>
            <a:off x="1914441" y="1060443"/>
            <a:ext cx="5538714"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Coral-Mine</a:t>
            </a:r>
          </a:p>
        </p:txBody>
      </p:sp>
      <p:sp>
        <p:nvSpPr>
          <p:cNvPr id="659" name="Shape 659"/>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lv-LV" dirty="0"/>
              <a:t>ŪDENĪ ŠĶĪSTOŠO TOKSĪNU IZVADĪŠANAI</a:t>
            </a:r>
            <a:endParaRPr dirty="0"/>
          </a:p>
        </p:txBody>
      </p:sp>
      <p:pic>
        <p:nvPicPr>
          <p:cNvPr id="660" name="image29.png"/>
          <p:cNvPicPr>
            <a:picLocks noChangeAspect="1"/>
          </p:cNvPicPr>
          <p:nvPr/>
        </p:nvPicPr>
        <p:blipFill>
          <a:blip r:embed="rId4"/>
          <a:stretch>
            <a:fillRect/>
          </a:stretch>
        </p:blipFill>
        <p:spPr>
          <a:xfrm>
            <a:off x="14890745" y="2587818"/>
            <a:ext cx="6717425" cy="8540362"/>
          </a:xfrm>
          <a:prstGeom prst="rect">
            <a:avLst/>
          </a:prstGeom>
          <a:ln w="12700">
            <a:miter lim="400000"/>
          </a:ln>
        </p:spPr>
      </p:pic>
      <p:sp>
        <p:nvSpPr>
          <p:cNvPr id="661" name="Shape 661"/>
          <p:cNvSpPr/>
          <p:nvPr/>
        </p:nvSpPr>
        <p:spPr>
          <a:xfrm>
            <a:off x="1905324" y="4885440"/>
            <a:ext cx="9038081" cy="4420427"/>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F03A89"/>
              </a:buClr>
              <a:buSzPct val="150000"/>
              <a:buFont typeface="Arial"/>
              <a:buChar char="•"/>
              <a:defRPr b="1" spc="-1">
                <a:solidFill>
                  <a:srgbClr val="535353"/>
                </a:solidFill>
              </a:defRPr>
            </a:pPr>
            <a:r>
              <a:rPr lang="lv-LV" dirty="0"/>
              <a:t>Dabas izcelsmes minerālu kompozīcija no </a:t>
            </a:r>
            <a:r>
              <a:rPr lang="lv-LV" dirty="0" err="1"/>
              <a:t>rektilajiem</a:t>
            </a:r>
            <a:r>
              <a:rPr lang="lv-LV" dirty="0"/>
              <a:t> koraļļiem.</a:t>
            </a:r>
          </a:p>
          <a:p>
            <a:pPr indent="356" defTabSz="914400">
              <a:spcBef>
                <a:spcPts val="600"/>
              </a:spcBef>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lv-LV" dirty="0"/>
              <a:t>Veicina ūdenī šķīstošo toksīnu un izvadīšanu un atjauno pašregulāciju organismā.</a:t>
            </a:r>
          </a:p>
          <a:p>
            <a:pPr marL="358" defTabSz="914400">
              <a:spcBef>
                <a:spcPts val="600"/>
              </a:spcBef>
              <a:buClr>
                <a:srgbClr val="F03A89"/>
              </a:buClr>
              <a:buSzPct val="150000"/>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lv-LV" dirty="0"/>
              <a:t>Veicina aktīvu </a:t>
            </a:r>
            <a:r>
              <a:rPr lang="lv-LV" dirty="0" err="1"/>
              <a:t>ilgdzīvošanu</a:t>
            </a:r>
            <a:r>
              <a:rPr dirty="0"/>
              <a:t>.</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66" name="Shape 666"/>
          <p:cNvSpPr/>
          <p:nvPr/>
        </p:nvSpPr>
        <p:spPr>
          <a:xfrm>
            <a:off x="1914442" y="1060443"/>
            <a:ext cx="2467088"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H-500</a:t>
            </a:r>
          </a:p>
        </p:txBody>
      </p:sp>
      <p:sp>
        <p:nvSpPr>
          <p:cNvPr id="667" name="Shape 667"/>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lv-LV" dirty="0"/>
              <a:t>Ūdenī šķīstošo toksīnu izvadīšanai</a:t>
            </a:r>
            <a:endParaRPr dirty="0"/>
          </a:p>
        </p:txBody>
      </p:sp>
      <p:sp>
        <p:nvSpPr>
          <p:cNvPr id="668" name="Shape 668"/>
          <p:cNvSpPr/>
          <p:nvPr/>
        </p:nvSpPr>
        <p:spPr>
          <a:xfrm>
            <a:off x="1905324" y="4948940"/>
            <a:ext cx="9038081" cy="555920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E5357B"/>
              </a:buClr>
              <a:buSzPct val="150000"/>
              <a:buFont typeface="Arial"/>
              <a:buChar char="•"/>
              <a:defRPr b="1" spc="-1">
                <a:solidFill>
                  <a:srgbClr val="535353"/>
                </a:solidFill>
              </a:defRPr>
            </a:pPr>
            <a:r>
              <a:rPr lang="lv-LV" dirty="0"/>
              <a:t>Spēcīgs antioksidants toksīnu  neitralizācijai.</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E5357B"/>
              </a:buClr>
              <a:buSzPct val="150000"/>
              <a:buFont typeface="Arial"/>
              <a:buChar char="•"/>
              <a:defRPr b="1" spc="-1">
                <a:solidFill>
                  <a:srgbClr val="535353"/>
                </a:solidFill>
              </a:defRPr>
            </a:pPr>
            <a:r>
              <a:rPr lang="lv-LV" dirty="0"/>
              <a:t>Kavē brīvo radikāļu graujošo iedarbību.</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E5357B"/>
              </a:buClr>
              <a:buSzPct val="150000"/>
              <a:buFont typeface="Arial"/>
              <a:buChar char="•"/>
              <a:defRPr b="1" spc="-1">
                <a:solidFill>
                  <a:srgbClr val="535353"/>
                </a:solidFill>
              </a:defRPr>
            </a:pPr>
            <a:r>
              <a:rPr lang="lv-LV" dirty="0"/>
              <a:t>Pastiprina organisma enerģētisko potenciālu, pateicoties šūnu enerģijas izstrādes stimulācijai. </a:t>
            </a:r>
          </a:p>
          <a:p>
            <a:pPr indent="356" defTabSz="914400">
              <a:spcBef>
                <a:spcPts val="600"/>
              </a:spcBef>
              <a:defRPr b="1" spc="-1">
                <a:solidFill>
                  <a:srgbClr val="535353"/>
                </a:solidFill>
              </a:defRPr>
            </a:pPr>
            <a:endParaRPr dirty="0"/>
          </a:p>
          <a:p>
            <a:pPr marL="285838" indent="-285480" defTabSz="914400">
              <a:spcBef>
                <a:spcPts val="600"/>
              </a:spcBef>
              <a:buClr>
                <a:srgbClr val="E5357B"/>
              </a:buClr>
              <a:buSzPct val="150000"/>
              <a:buFont typeface="Arial"/>
              <a:buChar char="•"/>
              <a:defRPr b="1" spc="-1">
                <a:solidFill>
                  <a:srgbClr val="535353"/>
                </a:solidFill>
              </a:defRPr>
            </a:pPr>
            <a:r>
              <a:rPr lang="lv-LV" dirty="0"/>
              <a:t>Atjauno spēkus, mundrumu un izturību.</a:t>
            </a:r>
            <a:endParaRPr dirty="0"/>
          </a:p>
        </p:txBody>
      </p:sp>
      <p:pic>
        <p:nvPicPr>
          <p:cNvPr id="669" name="image24.png"/>
          <p:cNvPicPr>
            <a:picLocks noChangeAspect="1"/>
          </p:cNvPicPr>
          <p:nvPr/>
        </p:nvPicPr>
        <p:blipFill>
          <a:blip r:embed="rId4"/>
          <a:stretch>
            <a:fillRect/>
          </a:stretch>
        </p:blipFill>
        <p:spPr>
          <a:xfrm>
            <a:off x="16403042" y="2999239"/>
            <a:ext cx="4097801" cy="7717522"/>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74" name="Shape 674"/>
          <p:cNvSpPr/>
          <p:nvPr/>
        </p:nvSpPr>
        <p:spPr>
          <a:xfrm>
            <a:off x="1914442" y="1060443"/>
            <a:ext cx="7246629"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Coral Lecithin</a:t>
            </a:r>
          </a:p>
        </p:txBody>
      </p:sp>
      <p:sp>
        <p:nvSpPr>
          <p:cNvPr id="675" name="Shape 675"/>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lv-LV" dirty="0"/>
              <a:t>TAUKOS ŠĶĪSTOŠO TOKSĪNU IZVADĪŠANAI</a:t>
            </a:r>
            <a:endParaRPr dirty="0"/>
          </a:p>
        </p:txBody>
      </p:sp>
      <p:sp>
        <p:nvSpPr>
          <p:cNvPr id="676" name="Shape 676"/>
          <p:cNvSpPr/>
          <p:nvPr/>
        </p:nvSpPr>
        <p:spPr>
          <a:xfrm>
            <a:off x="1905324" y="4948940"/>
            <a:ext cx="9038081" cy="374331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E5357B"/>
              </a:buClr>
              <a:buSzPct val="150000"/>
              <a:buFont typeface="Arial"/>
              <a:buChar char="•"/>
              <a:defRPr b="1" spc="-1">
                <a:solidFill>
                  <a:srgbClr val="535353"/>
                </a:solidFill>
              </a:defRPr>
            </a:pPr>
            <a:r>
              <a:rPr lang="lv-LV" dirty="0"/>
              <a:t>Dabīgas izcelsmes fosfolipīdu avots.</a:t>
            </a:r>
            <a:endParaRPr dirty="0"/>
          </a:p>
          <a:p>
            <a:pPr indent="356" defTabSz="914400">
              <a:spcBef>
                <a:spcPts val="600"/>
              </a:spcBef>
              <a:defRPr sz="2000" b="1" spc="-1">
                <a:solidFill>
                  <a:srgbClr val="535353"/>
                </a:solidFill>
              </a:defRPr>
            </a:pPr>
            <a:endParaRPr dirty="0"/>
          </a:p>
          <a:p>
            <a:pPr marL="285838" indent="-285480" defTabSz="914400">
              <a:spcBef>
                <a:spcPts val="600"/>
              </a:spcBef>
              <a:buClr>
                <a:srgbClr val="E3397C"/>
              </a:buClr>
              <a:buSzPct val="150000"/>
              <a:buFont typeface="Arial"/>
              <a:buChar char="•"/>
              <a:defRPr b="1" spc="-1">
                <a:solidFill>
                  <a:srgbClr val="535353"/>
                </a:solidFill>
              </a:defRPr>
            </a:pPr>
            <a:r>
              <a:rPr lang="lv-LV" dirty="0"/>
              <a:t>Aizsargā šūnu membrānas no toksīnu bojājumiem.</a:t>
            </a:r>
          </a:p>
          <a:p>
            <a:pPr marL="358" defTabSz="914400">
              <a:spcBef>
                <a:spcPts val="600"/>
              </a:spcBef>
              <a:buClr>
                <a:srgbClr val="E3397C"/>
              </a:buClr>
              <a:buSzPct val="150000"/>
              <a:defRPr b="1" spc="-1">
                <a:solidFill>
                  <a:srgbClr val="535353"/>
                </a:solidFill>
              </a:defRPr>
            </a:pPr>
            <a:endParaRPr dirty="0"/>
          </a:p>
          <a:p>
            <a:pPr marL="285838" indent="-285480" defTabSz="914400">
              <a:spcBef>
                <a:spcPts val="600"/>
              </a:spcBef>
              <a:buClr>
                <a:srgbClr val="E3397C"/>
              </a:buClr>
              <a:buSzPct val="150000"/>
              <a:buFont typeface="Arial"/>
              <a:buChar char="•"/>
              <a:defRPr b="1" spc="-1">
                <a:solidFill>
                  <a:srgbClr val="535353"/>
                </a:solidFill>
              </a:defRPr>
            </a:pPr>
            <a:r>
              <a:rPr lang="lv-LV" dirty="0"/>
              <a:t>Palīdz neitralizēt un izvadīt toksīnus no organisma. </a:t>
            </a:r>
            <a:r>
              <a:rPr dirty="0"/>
              <a:t> </a:t>
            </a:r>
          </a:p>
        </p:txBody>
      </p:sp>
      <p:pic>
        <p:nvPicPr>
          <p:cNvPr id="677" name="image31.png"/>
          <p:cNvPicPr>
            <a:picLocks noChangeAspect="1"/>
          </p:cNvPicPr>
          <p:nvPr/>
        </p:nvPicPr>
        <p:blipFill>
          <a:blip r:embed="rId4"/>
          <a:stretch>
            <a:fillRect/>
          </a:stretch>
        </p:blipFill>
        <p:spPr>
          <a:xfrm>
            <a:off x="14520549" y="2209768"/>
            <a:ext cx="7775209" cy="10094194"/>
          </a:xfrm>
          <a:prstGeom prst="rect">
            <a:avLst/>
          </a:prstGeom>
          <a:ln w="12700">
            <a:miter lim="400000"/>
          </a:ln>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682" name="Shape 682"/>
          <p:cNvSpPr/>
          <p:nvPr/>
        </p:nvSpPr>
        <p:spPr>
          <a:xfrm>
            <a:off x="1914442" y="1060443"/>
            <a:ext cx="5880870"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Assimilator</a:t>
            </a:r>
          </a:p>
        </p:txBody>
      </p:sp>
      <p:sp>
        <p:nvSpPr>
          <p:cNvPr id="683" name="Shape 683"/>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lv-LV" dirty="0"/>
              <a:t>LAI IZVADĪTU TAUKOS ŠĶĪSTOŠOS TOKSĪNUS</a:t>
            </a:r>
            <a:endParaRPr dirty="0"/>
          </a:p>
        </p:txBody>
      </p:sp>
      <p:sp>
        <p:nvSpPr>
          <p:cNvPr id="684" name="Shape 684"/>
          <p:cNvSpPr/>
          <p:nvPr/>
        </p:nvSpPr>
        <p:spPr>
          <a:xfrm>
            <a:off x="1905324" y="4948940"/>
            <a:ext cx="9038081" cy="309698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E5357B"/>
              </a:buClr>
              <a:buSzPct val="150000"/>
              <a:buFont typeface="Arial"/>
              <a:buChar char="•"/>
              <a:defRPr b="1" spc="-1">
                <a:solidFill>
                  <a:srgbClr val="535353"/>
                </a:solidFill>
              </a:defRPr>
            </a:pPr>
            <a:r>
              <a:rPr lang="lv-LV" dirty="0"/>
              <a:t>Veicina kvalitatīvu pārtikas produktu (olbaltumvielu, tauku un ogļhidrātu) šķelšanu, pateicoties kam tiek normalizēta vielmaiņa un palēninās toksīnu veidošanās.</a:t>
            </a:r>
          </a:p>
          <a:p>
            <a:pPr indent="356" defTabSz="914400">
              <a:spcBef>
                <a:spcPts val="600"/>
              </a:spcBef>
              <a:defRPr sz="2000" b="1" spc="-1">
                <a:solidFill>
                  <a:srgbClr val="535353"/>
                </a:solidFill>
              </a:defRPr>
            </a:pPr>
            <a:endParaRPr dirty="0"/>
          </a:p>
          <a:p>
            <a:pPr marL="285838" indent="-285480" defTabSz="914400">
              <a:spcBef>
                <a:spcPts val="600"/>
              </a:spcBef>
              <a:buClr>
                <a:srgbClr val="E3397C"/>
              </a:buClr>
              <a:buSzPct val="150000"/>
              <a:buFont typeface="Arial"/>
              <a:buChar char="•"/>
              <a:defRPr b="1" spc="-1">
                <a:solidFill>
                  <a:srgbClr val="535353"/>
                </a:solidFill>
              </a:defRPr>
            </a:pPr>
            <a:r>
              <a:rPr lang="lv-LV" dirty="0"/>
              <a:t>Uztur veselu gremošanu un stipru imunitāti.</a:t>
            </a:r>
            <a:r>
              <a:rPr dirty="0"/>
              <a:t> </a:t>
            </a:r>
          </a:p>
        </p:txBody>
      </p:sp>
      <p:pic>
        <p:nvPicPr>
          <p:cNvPr id="685" name="image30.png"/>
          <p:cNvPicPr>
            <a:picLocks noChangeAspect="1"/>
          </p:cNvPicPr>
          <p:nvPr/>
        </p:nvPicPr>
        <p:blipFill>
          <a:blip r:embed="rId4"/>
          <a:stretch>
            <a:fillRect/>
          </a:stretch>
        </p:blipFill>
        <p:spPr>
          <a:xfrm>
            <a:off x="15068097" y="2502835"/>
            <a:ext cx="6708716" cy="8710329"/>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image13.png"/>
          <p:cNvPicPr>
            <a:picLocks noChangeAspect="1"/>
          </p:cNvPicPr>
          <p:nvPr/>
        </p:nvPicPr>
        <p:blipFill>
          <a:blip r:embed="rId2"/>
          <a:stretch>
            <a:fillRect/>
          </a:stretch>
        </p:blipFill>
        <p:spPr>
          <a:xfrm>
            <a:off x="0" y="3568"/>
            <a:ext cx="24384000" cy="13708862"/>
          </a:xfrm>
          <a:prstGeom prst="rect">
            <a:avLst/>
          </a:prstGeom>
          <a:ln w="12700">
            <a:miter lim="400000"/>
          </a:ln>
        </p:spPr>
      </p:pic>
      <p:sp>
        <p:nvSpPr>
          <p:cNvPr id="690" name="Shape 690"/>
          <p:cNvSpPr/>
          <p:nvPr/>
        </p:nvSpPr>
        <p:spPr>
          <a:xfrm>
            <a:off x="8832052" y="1060443"/>
            <a:ext cx="6719889"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gn="ctr">
              <a:lnSpc>
                <a:spcPct val="110000"/>
              </a:lnSpc>
              <a:defRPr sz="6600" b="1" cap="all">
                <a:solidFill>
                  <a:srgbClr val="FFFFFF"/>
                </a:solidFill>
              </a:defRPr>
            </a:lvl1pPr>
          </a:lstStyle>
          <a:p>
            <a:r>
              <a:t>CORAL DETOX  </a:t>
            </a:r>
          </a:p>
        </p:txBody>
      </p:sp>
      <p:sp>
        <p:nvSpPr>
          <p:cNvPr id="691" name="Shape 691"/>
          <p:cNvSpPr/>
          <p:nvPr/>
        </p:nvSpPr>
        <p:spPr>
          <a:xfrm>
            <a:off x="6055246" y="4054676"/>
            <a:ext cx="8054131"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lv-LV" dirty="0"/>
              <a:t>Aizsardzība no</a:t>
            </a:r>
          </a:p>
          <a:p>
            <a:pPr>
              <a:defRPr b="1" cap="all">
                <a:solidFill>
                  <a:srgbClr val="FFFFFF"/>
                </a:solidFill>
              </a:defRPr>
            </a:pPr>
            <a:r>
              <a:rPr lang="lv-LV" dirty="0"/>
              <a:t>oksidatīvā stresa</a:t>
            </a:r>
            <a:endParaRPr dirty="0"/>
          </a:p>
        </p:txBody>
      </p:sp>
      <p:pic>
        <p:nvPicPr>
          <p:cNvPr id="692" name="image34.png"/>
          <p:cNvPicPr>
            <a:picLocks noChangeAspect="1"/>
          </p:cNvPicPr>
          <p:nvPr/>
        </p:nvPicPr>
        <p:blipFill>
          <a:blip r:embed="rId3"/>
          <a:stretch>
            <a:fillRect/>
          </a:stretch>
        </p:blipFill>
        <p:spPr>
          <a:xfrm>
            <a:off x="2944909" y="3568600"/>
            <a:ext cx="2540003" cy="2540001"/>
          </a:xfrm>
          <a:prstGeom prst="rect">
            <a:avLst/>
          </a:prstGeom>
          <a:ln w="12700">
            <a:miter lim="400000"/>
          </a:ln>
        </p:spPr>
      </p:pic>
      <p:pic>
        <p:nvPicPr>
          <p:cNvPr id="693" name="image35.png"/>
          <p:cNvPicPr>
            <a:picLocks noChangeAspect="1"/>
          </p:cNvPicPr>
          <p:nvPr/>
        </p:nvPicPr>
        <p:blipFill>
          <a:blip r:embed="rId4"/>
          <a:stretch>
            <a:fillRect/>
          </a:stretch>
        </p:blipFill>
        <p:spPr>
          <a:xfrm>
            <a:off x="2941671" y="7988200"/>
            <a:ext cx="2546482" cy="2540001"/>
          </a:xfrm>
          <a:prstGeom prst="rect">
            <a:avLst/>
          </a:prstGeom>
          <a:ln w="12700">
            <a:miter lim="400000"/>
          </a:ln>
        </p:spPr>
      </p:pic>
      <p:pic>
        <p:nvPicPr>
          <p:cNvPr id="694" name="image36.png"/>
          <p:cNvPicPr>
            <a:picLocks noChangeAspect="1"/>
          </p:cNvPicPr>
          <p:nvPr/>
        </p:nvPicPr>
        <p:blipFill>
          <a:blip r:embed="rId5"/>
          <a:stretch>
            <a:fillRect/>
          </a:stretch>
        </p:blipFill>
        <p:spPr>
          <a:xfrm>
            <a:off x="13310181" y="3568600"/>
            <a:ext cx="2540003" cy="2540001"/>
          </a:xfrm>
          <a:prstGeom prst="rect">
            <a:avLst/>
          </a:prstGeom>
          <a:ln w="12700">
            <a:miter lim="400000"/>
          </a:ln>
        </p:spPr>
      </p:pic>
      <p:pic>
        <p:nvPicPr>
          <p:cNvPr id="695" name="image37.png"/>
          <p:cNvPicPr>
            <a:picLocks noChangeAspect="1"/>
          </p:cNvPicPr>
          <p:nvPr/>
        </p:nvPicPr>
        <p:blipFill>
          <a:blip r:embed="rId6"/>
          <a:stretch>
            <a:fillRect/>
          </a:stretch>
        </p:blipFill>
        <p:spPr>
          <a:xfrm>
            <a:off x="13310181" y="7988200"/>
            <a:ext cx="2540003" cy="2540001"/>
          </a:xfrm>
          <a:prstGeom prst="rect">
            <a:avLst/>
          </a:prstGeom>
          <a:ln w="12700">
            <a:miter lim="400000"/>
          </a:ln>
        </p:spPr>
      </p:pic>
      <p:sp>
        <p:nvSpPr>
          <p:cNvPr id="696" name="Shape 696"/>
          <p:cNvSpPr/>
          <p:nvPr/>
        </p:nvSpPr>
        <p:spPr>
          <a:xfrm>
            <a:off x="6055246" y="8709227"/>
            <a:ext cx="8054131"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lv-LV" dirty="0"/>
              <a:t>GREMOŠANAS</a:t>
            </a:r>
          </a:p>
          <a:p>
            <a:pPr>
              <a:defRPr b="1" cap="all">
                <a:solidFill>
                  <a:srgbClr val="FFFFFF"/>
                </a:solidFill>
              </a:defRPr>
            </a:pPr>
            <a:r>
              <a:rPr lang="lv-LV" dirty="0"/>
              <a:t>OPTIMIZĀCIJA</a:t>
            </a:r>
            <a:endParaRPr dirty="0"/>
          </a:p>
        </p:txBody>
      </p:sp>
      <p:sp>
        <p:nvSpPr>
          <p:cNvPr id="697" name="Shape 697"/>
          <p:cNvSpPr/>
          <p:nvPr/>
        </p:nvSpPr>
        <p:spPr>
          <a:xfrm>
            <a:off x="16393047" y="4289626"/>
            <a:ext cx="8054130"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lv-LV" dirty="0"/>
              <a:t>DARBASPĒJU </a:t>
            </a:r>
          </a:p>
          <a:p>
            <a:pPr>
              <a:defRPr b="1" cap="all">
                <a:solidFill>
                  <a:srgbClr val="FFFFFF"/>
                </a:solidFill>
              </a:defRPr>
            </a:pPr>
            <a:r>
              <a:rPr lang="lv-LV" dirty="0"/>
              <a:t>PAAUGSTINĀŠANĀS</a:t>
            </a:r>
            <a:endParaRPr dirty="0"/>
          </a:p>
        </p:txBody>
      </p:sp>
      <p:sp>
        <p:nvSpPr>
          <p:cNvPr id="698" name="Shape 698"/>
          <p:cNvSpPr/>
          <p:nvPr/>
        </p:nvSpPr>
        <p:spPr>
          <a:xfrm>
            <a:off x="16393047" y="8709227"/>
            <a:ext cx="8054130"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FFFFFF"/>
                </a:solidFill>
              </a:defRPr>
            </a:pPr>
            <a:r>
              <a:rPr lang="lv-LV" dirty="0"/>
              <a:t>AKTĪVA </a:t>
            </a:r>
          </a:p>
          <a:p>
            <a:pPr>
              <a:defRPr b="1" cap="all">
                <a:solidFill>
                  <a:srgbClr val="FFFFFF"/>
                </a:solidFill>
              </a:defRPr>
            </a:pPr>
            <a:r>
              <a:rPr lang="lv-LV" dirty="0"/>
              <a:t>ILGMŪŽĪBA</a:t>
            </a:r>
            <a:endParaRPr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 name="image38.png"/>
          <p:cNvPicPr>
            <a:picLocks noChangeAspect="1"/>
          </p:cNvPicPr>
          <p:nvPr/>
        </p:nvPicPr>
        <p:blipFill>
          <a:blip r:embed="rId2"/>
          <a:stretch>
            <a:fillRect/>
          </a:stretch>
        </p:blipFill>
        <p:spPr>
          <a:xfrm>
            <a:off x="0" y="3568"/>
            <a:ext cx="24384000" cy="13708863"/>
          </a:xfrm>
          <a:prstGeom prst="rect">
            <a:avLst/>
          </a:prstGeom>
          <a:ln w="12700">
            <a:miter lim="400000"/>
          </a:ln>
        </p:spPr>
      </p:pic>
      <p:sp>
        <p:nvSpPr>
          <p:cNvPr id="701" name="Shape 701"/>
          <p:cNvSpPr/>
          <p:nvPr/>
        </p:nvSpPr>
        <p:spPr>
          <a:xfrm>
            <a:off x="1923238" y="1756062"/>
            <a:ext cx="4888373"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6600" b="1">
                <a:solidFill>
                  <a:srgbClr val="E22F76"/>
                </a:solidFill>
              </a:defRPr>
            </a:lvl1pPr>
          </a:lstStyle>
          <a:p>
            <a:r>
              <a:t>Coral Detox</a:t>
            </a:r>
          </a:p>
        </p:txBody>
      </p:sp>
      <p:sp>
        <p:nvSpPr>
          <p:cNvPr id="702" name="Shape 702"/>
          <p:cNvSpPr/>
          <p:nvPr/>
        </p:nvSpPr>
        <p:spPr>
          <a:xfrm>
            <a:off x="1024423" y="5084228"/>
            <a:ext cx="6145899" cy="362020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b="1">
                <a:solidFill>
                  <a:srgbClr val="535353"/>
                </a:solidFill>
              </a:defRPr>
            </a:pPr>
            <a:r>
              <a:rPr lang="lv-LV" dirty="0"/>
              <a:t>BONUSI PUNKTI</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lv-LV" dirty="0"/>
              <a:t>KLUBA CENA</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lv-LV" dirty="0"/>
              <a:t>MAZUMTIRDZNIECĪBAS CENA</a:t>
            </a:r>
            <a:endParaRPr dirty="0"/>
          </a:p>
        </p:txBody>
      </p:sp>
      <p:sp>
        <p:nvSpPr>
          <p:cNvPr id="703" name="Shape 703"/>
          <p:cNvSpPr/>
          <p:nvPr/>
        </p:nvSpPr>
        <p:spPr>
          <a:xfrm>
            <a:off x="7234070" y="5045835"/>
            <a:ext cx="918705" cy="911834"/>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5200" b="1">
                <a:solidFill>
                  <a:srgbClr val="E22F76"/>
                </a:solidFill>
              </a:defRPr>
            </a:lvl1pPr>
          </a:lstStyle>
          <a:p>
            <a:r>
              <a:t>60</a:t>
            </a:r>
          </a:p>
        </p:txBody>
      </p:sp>
      <p:sp>
        <p:nvSpPr>
          <p:cNvPr id="704" name="Shape 704"/>
          <p:cNvSpPr/>
          <p:nvPr/>
        </p:nvSpPr>
        <p:spPr>
          <a:xfrm>
            <a:off x="7090436" y="7850899"/>
            <a:ext cx="3465678"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111,25 </a:t>
            </a:r>
            <a:r>
              <a:rPr lang="lv-LV" dirty="0"/>
              <a:t> </a:t>
            </a:r>
            <a:r>
              <a:rPr lang="lv-LV" sz="4000" dirty="0" err="1"/>
              <a:t>n.v</a:t>
            </a:r>
            <a:r>
              <a:rPr lang="lv-LV" sz="4000" dirty="0"/>
              <a:t>.</a:t>
            </a:r>
            <a:endParaRPr sz="4000" dirty="0"/>
          </a:p>
        </p:txBody>
      </p:sp>
      <p:sp>
        <p:nvSpPr>
          <p:cNvPr id="705" name="Shape 705"/>
          <p:cNvSpPr/>
          <p:nvPr/>
        </p:nvSpPr>
        <p:spPr>
          <a:xfrm>
            <a:off x="7090436" y="6438415"/>
            <a:ext cx="1825807"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89</a:t>
            </a:r>
            <a:r>
              <a:rPr sz="3200" dirty="0"/>
              <a:t> </a:t>
            </a:r>
            <a:r>
              <a:rPr lang="lv-LV" sz="3200" dirty="0"/>
              <a:t>N.V</a:t>
            </a:r>
            <a:r>
              <a:rPr sz="3200" dirty="0"/>
              <a:t>.</a:t>
            </a:r>
          </a:p>
        </p:txBody>
      </p:sp>
      <p:sp>
        <p:nvSpPr>
          <p:cNvPr id="706" name="Shape 706"/>
          <p:cNvSpPr/>
          <p:nvPr/>
        </p:nvSpPr>
        <p:spPr>
          <a:xfrm>
            <a:off x="7144928" y="4965960"/>
            <a:ext cx="1071595" cy="1071595"/>
          </a:xfrm>
          <a:prstGeom prst="ellipse">
            <a:avLst/>
          </a:prstGeom>
          <a:ln w="25400">
            <a:solidFill>
              <a:srgbClr val="F989BF"/>
            </a:solidFill>
          </a:ln>
        </p:spPr>
        <p:txBody>
          <a:bodyPr lIns="85718" tIns="85718" rIns="85718" bIns="85718" anchor="ctr"/>
          <a:lstStyle/>
          <a:p>
            <a:endParaRPr/>
          </a:p>
        </p:txBody>
      </p:sp>
      <p:pic>
        <p:nvPicPr>
          <p:cNvPr id="707" name="image4.png"/>
          <p:cNvPicPr>
            <a:picLocks noChangeAspect="1"/>
          </p:cNvPicPr>
          <p:nvPr/>
        </p:nvPicPr>
        <p:blipFill>
          <a:blip r:embed="rId3"/>
          <a:stretch>
            <a:fillRect/>
          </a:stretch>
        </p:blipFill>
        <p:spPr>
          <a:xfrm>
            <a:off x="13962980" y="2317743"/>
            <a:ext cx="8659795" cy="8659796"/>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28.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710" name="Shape 710"/>
          <p:cNvSpPr/>
          <p:nvPr/>
        </p:nvSpPr>
        <p:spPr>
          <a:xfrm>
            <a:off x="1914441" y="3371842"/>
            <a:ext cx="7234127" cy="2750246"/>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defTabSz="914400">
              <a:defRPr sz="9000" b="1">
                <a:solidFill>
                  <a:srgbClr val="FFFFFF"/>
                </a:solidFill>
              </a:defRPr>
            </a:pPr>
            <a:r>
              <a:t>Coral Detox </a:t>
            </a:r>
          </a:p>
          <a:p>
            <a:pPr defTabSz="914400">
              <a:defRPr sz="9000" b="1">
                <a:solidFill>
                  <a:srgbClr val="FFFFFF"/>
                </a:solidFill>
              </a:defRPr>
            </a:pPr>
            <a:r>
              <a:t>Plus</a:t>
            </a:r>
          </a:p>
        </p:txBody>
      </p:sp>
      <p:sp>
        <p:nvSpPr>
          <p:cNvPr id="711" name="Shape 711"/>
          <p:cNvSpPr/>
          <p:nvPr/>
        </p:nvSpPr>
        <p:spPr>
          <a:xfrm>
            <a:off x="1905324" y="7095241"/>
            <a:ext cx="9038081" cy="1927437"/>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defTabSz="914400">
              <a:defRPr sz="3800" b="1" cap="all">
                <a:solidFill>
                  <a:srgbClr val="FFFFFF"/>
                </a:solidFill>
              </a:defRPr>
            </a:pPr>
            <a:r>
              <a:rPr lang="lv-LV" dirty="0"/>
              <a:t>Paplašinātā</a:t>
            </a:r>
            <a:endParaRPr dirty="0"/>
          </a:p>
          <a:p>
            <a:pPr defTabSz="914400">
              <a:defRPr sz="3800" b="1" cap="all">
                <a:solidFill>
                  <a:srgbClr val="FFFFFF"/>
                </a:solidFill>
              </a:defRPr>
            </a:pPr>
            <a:r>
              <a:rPr dirty="0"/>
              <a:t>Coral Detox </a:t>
            </a:r>
            <a:r>
              <a:rPr lang="lv-LV" dirty="0"/>
              <a:t> versija</a:t>
            </a:r>
            <a:r>
              <a:rPr dirty="0"/>
              <a:t> </a:t>
            </a:r>
            <a:r>
              <a:rPr lang="lv-LV" dirty="0"/>
              <a:t>maksimālam efektam</a:t>
            </a:r>
            <a:endParaRPr dirty="0"/>
          </a:p>
        </p:txBody>
      </p:sp>
      <p:grpSp>
        <p:nvGrpSpPr>
          <p:cNvPr id="714" name="Group 714"/>
          <p:cNvGrpSpPr/>
          <p:nvPr/>
        </p:nvGrpSpPr>
        <p:grpSpPr>
          <a:xfrm>
            <a:off x="4597811" y="-6655398"/>
            <a:ext cx="24939138" cy="24939138"/>
            <a:chOff x="0" y="0"/>
            <a:chExt cx="24939136" cy="24939136"/>
          </a:xfrm>
        </p:grpSpPr>
        <p:pic>
          <p:nvPicPr>
            <p:cNvPr id="712" name="image27.png"/>
            <p:cNvPicPr>
              <a:picLocks noChangeAspect="1"/>
            </p:cNvPicPr>
            <p:nvPr/>
          </p:nvPicPr>
          <p:blipFill>
            <a:blip r:embed="rId4"/>
            <a:stretch>
              <a:fillRect/>
            </a:stretch>
          </p:blipFill>
          <p:spPr>
            <a:xfrm>
              <a:off x="0" y="0"/>
              <a:ext cx="24939137" cy="24939137"/>
            </a:xfrm>
            <a:prstGeom prst="rect">
              <a:avLst/>
            </a:prstGeom>
            <a:ln w="12700" cap="flat">
              <a:noFill/>
              <a:miter lim="400000"/>
            </a:ln>
            <a:effectLst/>
          </p:spPr>
        </p:pic>
        <p:pic>
          <p:nvPicPr>
            <p:cNvPr id="713" name="image3.png"/>
            <p:cNvPicPr>
              <a:picLocks noChangeAspect="1"/>
            </p:cNvPicPr>
            <p:nvPr/>
          </p:nvPicPr>
          <p:blipFill>
            <a:blip r:embed="rId5"/>
            <a:stretch>
              <a:fillRect/>
            </a:stretch>
          </p:blipFill>
          <p:spPr>
            <a:xfrm>
              <a:off x="7471738" y="8232926"/>
              <a:ext cx="10560950" cy="10560947"/>
            </a:xfrm>
            <a:prstGeom prst="rect">
              <a:avLst/>
            </a:prstGeom>
            <a:ln w="12700" cap="flat">
              <a:noFill/>
              <a:miter lim="400000"/>
            </a:ln>
            <a:effectLst/>
          </p:spPr>
        </p:pic>
      </p:gr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498" name="Shape 498"/>
          <p:cNvSpPr/>
          <p:nvPr/>
        </p:nvSpPr>
        <p:spPr>
          <a:xfrm>
            <a:off x="1914440" y="3575322"/>
            <a:ext cx="13685512" cy="533933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nSpc>
                <a:spcPct val="110000"/>
              </a:lnSpc>
              <a:defRPr sz="6200" b="1" cap="all">
                <a:solidFill>
                  <a:srgbClr val="535353"/>
                </a:solidFill>
              </a:defRPr>
            </a:pPr>
            <a:r>
              <a:rPr lang="lv-LV" dirty="0"/>
              <a:t>Cilvēks</a:t>
            </a:r>
            <a:r>
              <a:rPr dirty="0"/>
              <a:t> – </a:t>
            </a:r>
            <a:r>
              <a:rPr lang="lv-LV" dirty="0"/>
              <a:t>unikāla dzīva sistēma</a:t>
            </a:r>
            <a:r>
              <a:rPr dirty="0"/>
              <a:t>, </a:t>
            </a:r>
          </a:p>
          <a:p>
            <a:pPr>
              <a:lnSpc>
                <a:spcPct val="110000"/>
              </a:lnSpc>
              <a:defRPr sz="6200" b="1" cap="all">
                <a:solidFill>
                  <a:srgbClr val="535353"/>
                </a:solidFill>
              </a:defRPr>
            </a:pPr>
            <a:r>
              <a:rPr lang="lv-LV" dirty="0"/>
              <a:t>Uz kuru </a:t>
            </a:r>
            <a:r>
              <a:rPr lang="lv-LV" dirty="0" err="1"/>
              <a:t>nepātraukti</a:t>
            </a:r>
            <a:r>
              <a:rPr lang="lv-LV" dirty="0"/>
              <a:t> iedarbojas </a:t>
            </a:r>
            <a:r>
              <a:rPr lang="lv-LV" dirty="0">
                <a:solidFill>
                  <a:srgbClr val="E23579"/>
                </a:solidFill>
              </a:rPr>
              <a:t>ārējie un iekšējie faktori</a:t>
            </a:r>
            <a:endParaRPr dirty="0">
              <a:solidFill>
                <a:srgbClr val="E23579"/>
              </a:solidFill>
            </a:endParaRPr>
          </a:p>
        </p:txBody>
      </p:sp>
      <p:grpSp>
        <p:nvGrpSpPr>
          <p:cNvPr id="501" name="Group 501"/>
          <p:cNvGrpSpPr/>
          <p:nvPr/>
        </p:nvGrpSpPr>
        <p:grpSpPr>
          <a:xfrm>
            <a:off x="15846530" y="1508452"/>
            <a:ext cx="3725195" cy="2329857"/>
            <a:chOff x="-1" y="-1"/>
            <a:chExt cx="3725193" cy="2329856"/>
          </a:xfrm>
        </p:grpSpPr>
        <p:sp>
          <p:nvSpPr>
            <p:cNvPr id="499" name="Shape 499"/>
            <p:cNvSpPr/>
            <p:nvPr/>
          </p:nvSpPr>
          <p:spPr>
            <a:xfrm>
              <a:off x="332455" y="868672"/>
              <a:ext cx="3392737" cy="6655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lvl1pPr>
                <a:defRPr b="1" cap="all">
                  <a:solidFill>
                    <a:srgbClr val="E43078"/>
                  </a:solidFill>
                </a:defRPr>
              </a:lvl1pPr>
            </a:lstStyle>
            <a:p>
              <a:r>
                <a:rPr lang="lv-LV" dirty="0"/>
                <a:t>UZTURS</a:t>
              </a:r>
              <a:endParaRPr dirty="0"/>
            </a:p>
          </p:txBody>
        </p:sp>
        <p:sp>
          <p:nvSpPr>
            <p:cNvPr id="500" name="Shape 500"/>
            <p:cNvSpPr/>
            <p:nvPr/>
          </p:nvSpPr>
          <p:spPr>
            <a:xfrm>
              <a:off x="-1" y="-1"/>
              <a:ext cx="2329856" cy="2329856"/>
            </a:xfrm>
            <a:prstGeom prst="ellipse">
              <a:avLst/>
            </a:prstGeom>
            <a:noFill/>
            <a:ln w="50800" cap="flat">
              <a:solidFill>
                <a:srgbClr val="F981B5"/>
              </a:solidFill>
              <a:prstDash val="solid"/>
              <a:round/>
            </a:ln>
            <a:effectLst/>
          </p:spPr>
          <p:txBody>
            <a:bodyPr wrap="square" lIns="85718" tIns="85718" rIns="85718" bIns="85718" numCol="1" anchor="ctr">
              <a:noAutofit/>
            </a:bodyPr>
            <a:lstStyle/>
            <a:p>
              <a:endParaRPr/>
            </a:p>
          </p:txBody>
        </p:sp>
      </p:grpSp>
      <p:grpSp>
        <p:nvGrpSpPr>
          <p:cNvPr id="504" name="Group 504"/>
          <p:cNvGrpSpPr/>
          <p:nvPr/>
        </p:nvGrpSpPr>
        <p:grpSpPr>
          <a:xfrm>
            <a:off x="18361857" y="1231128"/>
            <a:ext cx="4795189" cy="11253745"/>
            <a:chOff x="0" y="-1"/>
            <a:chExt cx="4795187" cy="11253743"/>
          </a:xfrm>
        </p:grpSpPr>
        <p:pic>
          <p:nvPicPr>
            <p:cNvPr id="502" name="image6.png"/>
            <p:cNvPicPr>
              <a:picLocks noChangeAspect="1"/>
            </p:cNvPicPr>
            <p:nvPr/>
          </p:nvPicPr>
          <p:blipFill>
            <a:blip r:embed="rId4"/>
            <a:stretch>
              <a:fillRect/>
            </a:stretch>
          </p:blipFill>
          <p:spPr>
            <a:xfrm>
              <a:off x="-1" y="-2"/>
              <a:ext cx="3662292" cy="11253745"/>
            </a:xfrm>
            <a:prstGeom prst="rect">
              <a:avLst/>
            </a:prstGeom>
            <a:ln w="12700" cap="flat">
              <a:noFill/>
              <a:miter lim="400000"/>
            </a:ln>
            <a:effectLst/>
          </p:spPr>
        </p:pic>
        <p:sp>
          <p:nvSpPr>
            <p:cNvPr id="503" name="Shape 503"/>
            <p:cNvSpPr/>
            <p:nvPr/>
          </p:nvSpPr>
          <p:spPr>
            <a:xfrm>
              <a:off x="1364887" y="1680433"/>
              <a:ext cx="3430301" cy="3430299"/>
            </a:xfrm>
            <a:prstGeom prst="ellipse">
              <a:avLst/>
            </a:prstGeom>
            <a:solidFill>
              <a:srgbClr val="EAEAEA"/>
            </a:solidFill>
            <a:ln w="76200" cap="flat">
              <a:solidFill>
                <a:srgbClr val="E43078"/>
              </a:solidFill>
              <a:prstDash val="solid"/>
              <a:round/>
            </a:ln>
            <a:effectLst/>
          </p:spPr>
          <p:txBody>
            <a:bodyPr wrap="square" lIns="85718" tIns="85718" rIns="85718" bIns="85718" numCol="1" anchor="ctr">
              <a:noAutofit/>
            </a:bodyPr>
            <a:lstStyle/>
            <a:p>
              <a:endParaRPr/>
            </a:p>
          </p:txBody>
        </p:sp>
      </p:grpSp>
      <p:sp>
        <p:nvSpPr>
          <p:cNvPr id="505" name="Shape 505"/>
          <p:cNvSpPr/>
          <p:nvPr/>
        </p:nvSpPr>
        <p:spPr>
          <a:xfrm>
            <a:off x="18892890" y="3842789"/>
            <a:ext cx="5098007"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E43078"/>
                </a:solidFill>
              </a:defRPr>
            </a:pPr>
            <a:r>
              <a:rPr lang="lv-LV" dirty="0"/>
              <a:t>ORGANISMA </a:t>
            </a:r>
          </a:p>
          <a:p>
            <a:pPr algn="ctr">
              <a:defRPr b="1" cap="all">
                <a:solidFill>
                  <a:srgbClr val="E43078"/>
                </a:solidFill>
              </a:defRPr>
            </a:pPr>
            <a:r>
              <a:rPr lang="lv-LV" dirty="0"/>
              <a:t>DARBĪBA</a:t>
            </a:r>
            <a:endParaRPr dirty="0"/>
          </a:p>
        </p:txBody>
      </p:sp>
      <p:grpSp>
        <p:nvGrpSpPr>
          <p:cNvPr id="508" name="Group 508"/>
          <p:cNvGrpSpPr/>
          <p:nvPr/>
        </p:nvGrpSpPr>
        <p:grpSpPr>
          <a:xfrm>
            <a:off x="14129051" y="4565079"/>
            <a:ext cx="3621192" cy="2329857"/>
            <a:chOff x="-2" y="-1"/>
            <a:chExt cx="3621190" cy="2329856"/>
          </a:xfrm>
        </p:grpSpPr>
        <p:sp>
          <p:nvSpPr>
            <p:cNvPr id="506" name="Shape 506"/>
            <p:cNvSpPr/>
            <p:nvPr/>
          </p:nvSpPr>
          <p:spPr>
            <a:xfrm>
              <a:off x="228452" y="901701"/>
              <a:ext cx="3392736" cy="6655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lvl1pPr>
                <a:defRPr b="1" cap="all">
                  <a:solidFill>
                    <a:srgbClr val="E43078"/>
                  </a:solidFill>
                </a:defRPr>
              </a:lvl1pPr>
            </a:lstStyle>
            <a:p>
              <a:r>
                <a:rPr lang="lv-LV" dirty="0"/>
                <a:t>GAISS</a:t>
              </a:r>
              <a:endParaRPr dirty="0"/>
            </a:p>
          </p:txBody>
        </p:sp>
        <p:sp>
          <p:nvSpPr>
            <p:cNvPr id="507" name="Shape 507"/>
            <p:cNvSpPr/>
            <p:nvPr/>
          </p:nvSpPr>
          <p:spPr>
            <a:xfrm>
              <a:off x="-2" y="-1"/>
              <a:ext cx="2329856" cy="2329856"/>
            </a:xfrm>
            <a:prstGeom prst="ellipse">
              <a:avLst/>
            </a:prstGeom>
            <a:noFill/>
            <a:ln w="50800" cap="flat">
              <a:solidFill>
                <a:srgbClr val="F981B5"/>
              </a:solidFill>
              <a:prstDash val="solid"/>
              <a:round/>
            </a:ln>
            <a:effectLst/>
          </p:spPr>
          <p:txBody>
            <a:bodyPr wrap="square" lIns="85718" tIns="85718" rIns="85718" bIns="85718" numCol="1" anchor="ctr">
              <a:noAutofit/>
            </a:bodyPr>
            <a:lstStyle/>
            <a:p>
              <a:endParaRPr/>
            </a:p>
          </p:txBody>
        </p:sp>
      </p:grpSp>
      <p:grpSp>
        <p:nvGrpSpPr>
          <p:cNvPr id="511" name="Group 511"/>
          <p:cNvGrpSpPr/>
          <p:nvPr/>
        </p:nvGrpSpPr>
        <p:grpSpPr>
          <a:xfrm>
            <a:off x="15913006" y="8938263"/>
            <a:ext cx="3658718" cy="1962353"/>
            <a:chOff x="-2" y="-1"/>
            <a:chExt cx="3658717" cy="1962351"/>
          </a:xfrm>
        </p:grpSpPr>
        <p:sp>
          <p:nvSpPr>
            <p:cNvPr id="509" name="Shape 509"/>
            <p:cNvSpPr/>
            <p:nvPr/>
          </p:nvSpPr>
          <p:spPr>
            <a:xfrm>
              <a:off x="265978" y="701649"/>
              <a:ext cx="3392737" cy="6655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lvl1pPr>
                <a:defRPr b="1" cap="all">
                  <a:solidFill>
                    <a:srgbClr val="E43078"/>
                  </a:solidFill>
                </a:defRPr>
              </a:lvl1pPr>
            </a:lstStyle>
            <a:p>
              <a:r>
                <a:rPr lang="lv-LV" dirty="0"/>
                <a:t>ŪDENS</a:t>
              </a:r>
              <a:endParaRPr dirty="0"/>
            </a:p>
          </p:txBody>
        </p:sp>
        <p:sp>
          <p:nvSpPr>
            <p:cNvPr id="510" name="Shape 510"/>
            <p:cNvSpPr/>
            <p:nvPr/>
          </p:nvSpPr>
          <p:spPr>
            <a:xfrm>
              <a:off x="-2" y="-1"/>
              <a:ext cx="1962349" cy="1962351"/>
            </a:xfrm>
            <a:prstGeom prst="ellipse">
              <a:avLst/>
            </a:prstGeom>
            <a:noFill/>
            <a:ln w="50800" cap="flat">
              <a:solidFill>
                <a:srgbClr val="F981B5"/>
              </a:solidFill>
              <a:prstDash val="solid"/>
              <a:round/>
            </a:ln>
            <a:effectLst/>
          </p:spPr>
          <p:txBody>
            <a:bodyPr wrap="square" lIns="85718" tIns="85718" rIns="85718" bIns="85718" numCol="1" anchor="ctr">
              <a:noAutofit/>
            </a:bodyPr>
            <a:lstStyle/>
            <a:p>
              <a:endParaRPr/>
            </a:p>
          </p:txBody>
        </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719" name="Shape 719"/>
          <p:cNvSpPr/>
          <p:nvPr/>
        </p:nvSpPr>
        <p:spPr>
          <a:xfrm>
            <a:off x="1914442" y="1060443"/>
            <a:ext cx="8722483"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E0397A"/>
                </a:solidFill>
              </a:defRPr>
            </a:lvl1pPr>
          </a:lstStyle>
          <a:p>
            <a:r>
              <a:t>Coral Detox plus</a:t>
            </a:r>
          </a:p>
        </p:txBody>
      </p:sp>
      <p:sp>
        <p:nvSpPr>
          <p:cNvPr id="720" name="Shape 720"/>
          <p:cNvSpPr/>
          <p:nvPr/>
        </p:nvSpPr>
        <p:spPr>
          <a:xfrm>
            <a:off x="6705924" y="4072640"/>
            <a:ext cx="8054128"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LAI IZVADĪTU</a:t>
            </a:r>
          </a:p>
          <a:p>
            <a:pPr>
              <a:defRPr b="1" cap="all">
                <a:solidFill>
                  <a:srgbClr val="535353"/>
                </a:solidFill>
              </a:defRPr>
            </a:pPr>
            <a:r>
              <a:rPr dirty="0"/>
              <a:t> </a:t>
            </a:r>
            <a:r>
              <a:rPr lang="lv-LV" dirty="0">
                <a:solidFill>
                  <a:srgbClr val="DE3D7B"/>
                </a:solidFill>
              </a:rPr>
              <a:t>ŪDENĪ ŠĶĪSTOŠOS</a:t>
            </a:r>
            <a:r>
              <a:rPr dirty="0"/>
              <a:t> </a:t>
            </a:r>
          </a:p>
          <a:p>
            <a:pPr>
              <a:defRPr b="1" cap="all">
                <a:solidFill>
                  <a:srgbClr val="535353"/>
                </a:solidFill>
              </a:defRPr>
            </a:pPr>
            <a:r>
              <a:rPr lang="lv-LV" dirty="0"/>
              <a:t>TOKSĪNUS</a:t>
            </a:r>
            <a:endParaRPr dirty="0"/>
          </a:p>
        </p:txBody>
      </p:sp>
      <p:sp>
        <p:nvSpPr>
          <p:cNvPr id="721" name="Shape 721"/>
          <p:cNvSpPr/>
          <p:nvPr/>
        </p:nvSpPr>
        <p:spPr>
          <a:xfrm>
            <a:off x="17678725" y="4072640"/>
            <a:ext cx="8054130"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dirty="0"/>
              <a:t> </a:t>
            </a:r>
            <a:r>
              <a:rPr lang="lv-LV" dirty="0"/>
              <a:t>LAI IZVADĪTU</a:t>
            </a:r>
          </a:p>
          <a:p>
            <a:pPr>
              <a:defRPr b="1" cap="all">
                <a:solidFill>
                  <a:srgbClr val="535353"/>
                </a:solidFill>
              </a:defRPr>
            </a:pPr>
            <a:r>
              <a:rPr lang="lv-LV" dirty="0">
                <a:solidFill>
                  <a:srgbClr val="E23579"/>
                </a:solidFill>
              </a:rPr>
              <a:t>TAUKOS ŠĶĪSTOŠOS</a:t>
            </a:r>
          </a:p>
          <a:p>
            <a:pPr>
              <a:defRPr b="1" cap="all">
                <a:solidFill>
                  <a:srgbClr val="535353"/>
                </a:solidFill>
              </a:defRPr>
            </a:pPr>
            <a:r>
              <a:rPr lang="lv-LV" dirty="0"/>
              <a:t>TOKSĪNUS</a:t>
            </a:r>
            <a:endParaRPr dirty="0"/>
          </a:p>
        </p:txBody>
      </p:sp>
      <p:pic>
        <p:nvPicPr>
          <p:cNvPr id="722" name="image29.png"/>
          <p:cNvPicPr>
            <a:picLocks noChangeAspect="1"/>
          </p:cNvPicPr>
          <p:nvPr/>
        </p:nvPicPr>
        <p:blipFill>
          <a:blip r:embed="rId4"/>
          <a:stretch>
            <a:fillRect/>
          </a:stretch>
        </p:blipFill>
        <p:spPr>
          <a:xfrm>
            <a:off x="1944008" y="3294376"/>
            <a:ext cx="2314409" cy="2942478"/>
          </a:xfrm>
          <a:prstGeom prst="rect">
            <a:avLst/>
          </a:prstGeom>
          <a:ln w="12700">
            <a:miter lim="400000"/>
          </a:ln>
        </p:spPr>
      </p:pic>
      <p:grpSp>
        <p:nvGrpSpPr>
          <p:cNvPr id="725" name="Group 725"/>
          <p:cNvGrpSpPr/>
          <p:nvPr/>
        </p:nvGrpSpPr>
        <p:grpSpPr>
          <a:xfrm>
            <a:off x="12412336" y="2906899"/>
            <a:ext cx="5016098" cy="3899335"/>
            <a:chOff x="0" y="0"/>
            <a:chExt cx="5016096" cy="3899334"/>
          </a:xfrm>
        </p:grpSpPr>
        <p:pic>
          <p:nvPicPr>
            <p:cNvPr id="723" name="image30.png"/>
            <p:cNvPicPr>
              <a:picLocks noChangeAspect="1"/>
            </p:cNvPicPr>
            <p:nvPr/>
          </p:nvPicPr>
          <p:blipFill>
            <a:blip r:embed="rId5"/>
            <a:stretch>
              <a:fillRect/>
            </a:stretch>
          </p:blipFill>
          <p:spPr>
            <a:xfrm>
              <a:off x="0" y="572388"/>
              <a:ext cx="2378018" cy="3087527"/>
            </a:xfrm>
            <a:prstGeom prst="rect">
              <a:avLst/>
            </a:prstGeom>
            <a:ln w="12700" cap="flat">
              <a:noFill/>
              <a:miter lim="400000"/>
            </a:ln>
            <a:effectLst/>
          </p:spPr>
        </p:pic>
        <p:pic>
          <p:nvPicPr>
            <p:cNvPr id="724" name="image31.png"/>
            <p:cNvPicPr>
              <a:picLocks noChangeAspect="1"/>
            </p:cNvPicPr>
            <p:nvPr/>
          </p:nvPicPr>
          <p:blipFill>
            <a:blip r:embed="rId6"/>
            <a:stretch>
              <a:fillRect/>
            </a:stretch>
          </p:blipFill>
          <p:spPr>
            <a:xfrm>
              <a:off x="2012573" y="-1"/>
              <a:ext cx="3003524" cy="3899335"/>
            </a:xfrm>
            <a:prstGeom prst="rect">
              <a:avLst/>
            </a:prstGeom>
            <a:ln w="12700" cap="flat">
              <a:noFill/>
              <a:miter lim="400000"/>
            </a:ln>
            <a:effectLst/>
          </p:spPr>
        </p:pic>
      </p:grpSp>
      <p:sp>
        <p:nvSpPr>
          <p:cNvPr id="726" name="Shape 726"/>
          <p:cNvSpPr/>
          <p:nvPr/>
        </p:nvSpPr>
        <p:spPr>
          <a:xfrm flipV="1">
            <a:off x="11683999" y="2641285"/>
            <a:ext cx="4" cy="9652403"/>
          </a:xfrm>
          <a:prstGeom prst="line">
            <a:avLst/>
          </a:prstGeom>
          <a:ln w="38100">
            <a:solidFill>
              <a:srgbClr val="DE3D7B"/>
            </a:solidFill>
          </a:ln>
        </p:spPr>
        <p:txBody>
          <a:bodyPr lIns="45718" tIns="45718" rIns="45718" bIns="45718"/>
          <a:lstStyle/>
          <a:p>
            <a:endParaRPr/>
          </a:p>
        </p:txBody>
      </p:sp>
      <p:sp>
        <p:nvSpPr>
          <p:cNvPr id="727" name="Shape 727"/>
          <p:cNvSpPr/>
          <p:nvPr/>
        </p:nvSpPr>
        <p:spPr>
          <a:xfrm>
            <a:off x="1871316" y="7467486"/>
            <a:ext cx="21546851" cy="4"/>
          </a:xfrm>
          <a:prstGeom prst="line">
            <a:avLst/>
          </a:prstGeom>
          <a:ln w="38100">
            <a:solidFill>
              <a:srgbClr val="DE3D7B"/>
            </a:solidFill>
          </a:ln>
        </p:spPr>
        <p:txBody>
          <a:bodyPr lIns="45718" tIns="45718" rIns="45718" bIns="45718"/>
          <a:lstStyle/>
          <a:p>
            <a:endParaRPr/>
          </a:p>
        </p:txBody>
      </p:sp>
      <p:sp>
        <p:nvSpPr>
          <p:cNvPr id="728" name="Shape 728"/>
          <p:cNvSpPr/>
          <p:nvPr/>
        </p:nvSpPr>
        <p:spPr>
          <a:xfrm>
            <a:off x="6705924" y="9294483"/>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Lai barotu </a:t>
            </a:r>
          </a:p>
          <a:p>
            <a:pPr>
              <a:defRPr b="1" cap="all">
                <a:solidFill>
                  <a:srgbClr val="535353"/>
                </a:solidFill>
              </a:defRPr>
            </a:pPr>
            <a:r>
              <a:rPr lang="lv-LV" dirty="0" err="1"/>
              <a:t>mikrofloru</a:t>
            </a:r>
            <a:endParaRPr dirty="0"/>
          </a:p>
        </p:txBody>
      </p:sp>
      <p:sp>
        <p:nvSpPr>
          <p:cNvPr id="729" name="Shape 729"/>
          <p:cNvSpPr/>
          <p:nvPr/>
        </p:nvSpPr>
        <p:spPr>
          <a:xfrm>
            <a:off x="17678725" y="9294483"/>
            <a:ext cx="8054130" cy="66555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Šūnu veselībai</a:t>
            </a:r>
            <a:endParaRPr dirty="0"/>
          </a:p>
        </p:txBody>
      </p:sp>
      <p:grpSp>
        <p:nvGrpSpPr>
          <p:cNvPr id="732" name="Group 732"/>
          <p:cNvGrpSpPr/>
          <p:nvPr/>
        </p:nvGrpSpPr>
        <p:grpSpPr>
          <a:xfrm>
            <a:off x="12390456" y="7120080"/>
            <a:ext cx="5059850" cy="5919281"/>
            <a:chOff x="0" y="0"/>
            <a:chExt cx="5059848" cy="5919280"/>
          </a:xfrm>
        </p:grpSpPr>
        <p:pic>
          <p:nvPicPr>
            <p:cNvPr id="730" name="image39.png"/>
            <p:cNvPicPr>
              <a:picLocks noChangeAspect="1"/>
            </p:cNvPicPr>
            <p:nvPr/>
          </p:nvPicPr>
          <p:blipFill>
            <a:blip r:embed="rId7"/>
            <a:stretch>
              <a:fillRect/>
            </a:stretch>
          </p:blipFill>
          <p:spPr>
            <a:xfrm>
              <a:off x="-1" y="-1"/>
              <a:ext cx="3766882" cy="5919282"/>
            </a:xfrm>
            <a:prstGeom prst="rect">
              <a:avLst/>
            </a:prstGeom>
            <a:ln w="12700" cap="flat">
              <a:noFill/>
              <a:miter lim="400000"/>
            </a:ln>
            <a:effectLst/>
          </p:spPr>
        </p:pic>
        <p:pic>
          <p:nvPicPr>
            <p:cNvPr id="731" name="image39.png"/>
            <p:cNvPicPr>
              <a:picLocks noChangeAspect="1"/>
            </p:cNvPicPr>
            <p:nvPr/>
          </p:nvPicPr>
          <p:blipFill>
            <a:blip r:embed="rId7"/>
            <a:stretch>
              <a:fillRect/>
            </a:stretch>
          </p:blipFill>
          <p:spPr>
            <a:xfrm>
              <a:off x="1292966" y="-1"/>
              <a:ext cx="3766883" cy="5919282"/>
            </a:xfrm>
            <a:prstGeom prst="rect">
              <a:avLst/>
            </a:prstGeom>
            <a:ln w="12700" cap="flat">
              <a:noFill/>
              <a:miter lim="400000"/>
            </a:ln>
            <a:effectLst/>
          </p:spPr>
        </p:pic>
      </p:grpSp>
      <p:pic>
        <p:nvPicPr>
          <p:cNvPr id="733" name="image26.png"/>
          <p:cNvPicPr>
            <a:picLocks noChangeAspect="1"/>
          </p:cNvPicPr>
          <p:nvPr/>
        </p:nvPicPr>
        <p:blipFill>
          <a:blip r:embed="rId8"/>
          <a:stretch>
            <a:fillRect/>
          </a:stretch>
        </p:blipFill>
        <p:spPr>
          <a:xfrm>
            <a:off x="2611071" y="8128741"/>
            <a:ext cx="3078206" cy="3996446"/>
          </a:xfrm>
          <a:prstGeom prst="rect">
            <a:avLst/>
          </a:prstGeom>
          <a:ln w="12700">
            <a:miter lim="400000"/>
          </a:ln>
        </p:spPr>
      </p:pic>
      <p:pic>
        <p:nvPicPr>
          <p:cNvPr id="734" name="image24.png"/>
          <p:cNvPicPr>
            <a:picLocks noChangeAspect="1"/>
          </p:cNvPicPr>
          <p:nvPr/>
        </p:nvPicPr>
        <p:blipFill>
          <a:blip r:embed="rId9"/>
          <a:stretch>
            <a:fillRect/>
          </a:stretch>
        </p:blipFill>
        <p:spPr>
          <a:xfrm>
            <a:off x="4782846" y="3590303"/>
            <a:ext cx="1398648" cy="2634119"/>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739" name="Shape 739"/>
          <p:cNvSpPr/>
          <p:nvPr/>
        </p:nvSpPr>
        <p:spPr>
          <a:xfrm>
            <a:off x="1914442" y="1060443"/>
            <a:ext cx="4872411"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PentoKan</a:t>
            </a:r>
          </a:p>
        </p:txBody>
      </p:sp>
      <p:sp>
        <p:nvSpPr>
          <p:cNvPr id="740" name="Shape 740"/>
          <p:cNvSpPr/>
          <p:nvPr/>
        </p:nvSpPr>
        <p:spPr>
          <a:xfrm>
            <a:off x="1905324" y="2599438"/>
            <a:ext cx="8054128" cy="66555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A81756"/>
                </a:solidFill>
              </a:defRPr>
            </a:pPr>
            <a:r>
              <a:rPr lang="lv-LV" dirty="0"/>
              <a:t>ORGANISMA ŠŪNU VESELĪBAI</a:t>
            </a:r>
            <a:endParaRPr dirty="0"/>
          </a:p>
        </p:txBody>
      </p:sp>
      <p:sp>
        <p:nvSpPr>
          <p:cNvPr id="741" name="Shape 741"/>
          <p:cNvSpPr/>
          <p:nvPr/>
        </p:nvSpPr>
        <p:spPr>
          <a:xfrm>
            <a:off x="1905324" y="4885440"/>
            <a:ext cx="9038081" cy="498981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F03A89"/>
              </a:buClr>
              <a:buSzPct val="150000"/>
              <a:buFont typeface="Arial"/>
              <a:buChar char="•"/>
              <a:defRPr b="1" spc="-1">
                <a:solidFill>
                  <a:srgbClr val="535353"/>
                </a:solidFill>
              </a:defRPr>
            </a:pPr>
            <a:r>
              <a:rPr lang="lv-LV" dirty="0" err="1"/>
              <a:t>Markoelementa</a:t>
            </a:r>
            <a:r>
              <a:rPr lang="lv-LV" dirty="0"/>
              <a:t> kālija avots – neaizvietojams šūnu metabolisma procesā</a:t>
            </a:r>
          </a:p>
          <a:p>
            <a:pPr marL="358" defTabSz="914400">
              <a:spcBef>
                <a:spcPts val="600"/>
              </a:spcBef>
              <a:buClr>
                <a:srgbClr val="F03A89"/>
              </a:buClr>
              <a:buSzPct val="150000"/>
              <a:defRPr b="1" spc="-1">
                <a:solidFill>
                  <a:srgbClr val="535353"/>
                </a:solidFill>
              </a:defRPr>
            </a:pPr>
            <a:endParaRPr lang="lv-LV" dirty="0"/>
          </a:p>
          <a:p>
            <a:pPr marL="285838" indent="-285480" defTabSz="914400">
              <a:spcBef>
                <a:spcPts val="600"/>
              </a:spcBef>
              <a:buClr>
                <a:srgbClr val="F03A89"/>
              </a:buClr>
              <a:buSzPct val="150000"/>
              <a:buFont typeface="Arial"/>
              <a:buChar char="•"/>
              <a:defRPr b="1" spc="-1">
                <a:solidFill>
                  <a:srgbClr val="535353"/>
                </a:solidFill>
              </a:defRPr>
            </a:pPr>
            <a:r>
              <a:rPr lang="lv-LV" dirty="0"/>
              <a:t>Aktīva formula ar C vitamīnu un </a:t>
            </a:r>
            <a:r>
              <a:rPr lang="lv-LV" dirty="0" err="1"/>
              <a:t>ribozi</a:t>
            </a:r>
            <a:r>
              <a:rPr lang="lv-LV" dirty="0"/>
              <a:t> efektīvai kālija piegādei un asimilēšanai.</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F03A89"/>
              </a:buClr>
              <a:buSzPct val="150000"/>
              <a:buFont typeface="Arial"/>
              <a:buChar char="•"/>
              <a:defRPr b="1" spc="-1">
                <a:solidFill>
                  <a:srgbClr val="535353"/>
                </a:solidFill>
              </a:defRPr>
            </a:pPr>
            <a:r>
              <a:rPr lang="lv-LV" dirty="0"/>
              <a:t>Uztur organisma enerģijas apmaiņu un </a:t>
            </a:r>
            <a:r>
              <a:rPr lang="lv-LV" dirty="0" err="1"/>
              <a:t>darbasapējas</a:t>
            </a:r>
            <a:r>
              <a:rPr lang="lv-LV" dirty="0"/>
              <a:t>.</a:t>
            </a:r>
            <a:endParaRPr dirty="0"/>
          </a:p>
          <a:p>
            <a:pPr indent="356" defTabSz="914400">
              <a:spcBef>
                <a:spcPts val="600"/>
              </a:spcBef>
              <a:defRPr b="1" spc="-1">
                <a:solidFill>
                  <a:srgbClr val="535353"/>
                </a:solidFill>
              </a:defRPr>
            </a:pPr>
            <a:endParaRPr dirty="0"/>
          </a:p>
        </p:txBody>
      </p:sp>
      <p:pic>
        <p:nvPicPr>
          <p:cNvPr id="742" name="image39.png"/>
          <p:cNvPicPr>
            <a:picLocks noChangeAspect="1"/>
          </p:cNvPicPr>
          <p:nvPr/>
        </p:nvPicPr>
        <p:blipFill>
          <a:blip r:embed="rId4"/>
          <a:stretch>
            <a:fillRect/>
          </a:stretch>
        </p:blipFill>
        <p:spPr>
          <a:xfrm>
            <a:off x="14000021" y="-292426"/>
            <a:ext cx="8874408" cy="13945253"/>
          </a:xfrm>
          <a:prstGeom prst="rect">
            <a:avLst/>
          </a:prstGeom>
          <a:ln w="12700">
            <a:miter lim="400000"/>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 name="image33.png"/>
          <p:cNvPicPr>
            <a:picLocks noChangeAspect="1"/>
          </p:cNvPicPr>
          <p:nvPr/>
        </p:nvPicPr>
        <p:blipFill>
          <a:blip r:embed="rId3"/>
          <a:stretch>
            <a:fillRect/>
          </a:stretch>
        </p:blipFill>
        <p:spPr>
          <a:xfrm>
            <a:off x="0" y="3568"/>
            <a:ext cx="24384000" cy="13708863"/>
          </a:xfrm>
          <a:prstGeom prst="rect">
            <a:avLst/>
          </a:prstGeom>
          <a:ln w="12700">
            <a:miter lim="400000"/>
          </a:ln>
        </p:spPr>
      </p:pic>
      <p:sp>
        <p:nvSpPr>
          <p:cNvPr id="747" name="Shape 747"/>
          <p:cNvSpPr/>
          <p:nvPr/>
        </p:nvSpPr>
        <p:spPr>
          <a:xfrm>
            <a:off x="1914441" y="1060443"/>
            <a:ext cx="7323982"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t>Coral Alfalfa </a:t>
            </a:r>
          </a:p>
        </p:txBody>
      </p:sp>
      <p:sp>
        <p:nvSpPr>
          <p:cNvPr id="748" name="Shape 748"/>
          <p:cNvSpPr/>
          <p:nvPr/>
        </p:nvSpPr>
        <p:spPr>
          <a:xfrm>
            <a:off x="1905324" y="259943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A81756"/>
                </a:solidFill>
              </a:defRPr>
            </a:lvl1pPr>
          </a:lstStyle>
          <a:p>
            <a:r>
              <a:rPr lang="lv-LV" dirty="0"/>
              <a:t>Zarnu trakta </a:t>
            </a:r>
            <a:r>
              <a:rPr lang="lv-LV" dirty="0" err="1"/>
              <a:t>mikrofloras</a:t>
            </a:r>
            <a:r>
              <a:rPr lang="lv-LV" dirty="0"/>
              <a:t> barošanai</a:t>
            </a:r>
            <a:endParaRPr dirty="0"/>
          </a:p>
        </p:txBody>
      </p:sp>
      <p:sp>
        <p:nvSpPr>
          <p:cNvPr id="749" name="Shape 749"/>
          <p:cNvSpPr/>
          <p:nvPr/>
        </p:nvSpPr>
        <p:spPr>
          <a:xfrm>
            <a:off x="1905324" y="4885440"/>
            <a:ext cx="9038081" cy="3927984"/>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marL="285838" indent="-285480" defTabSz="914400">
              <a:spcBef>
                <a:spcPts val="600"/>
              </a:spcBef>
              <a:buClr>
                <a:srgbClr val="F13B8D"/>
              </a:buClr>
              <a:buSzPct val="150000"/>
              <a:buFont typeface="Arial"/>
              <a:buChar char="•"/>
              <a:defRPr b="1" spc="-1">
                <a:solidFill>
                  <a:srgbClr val="535353"/>
                </a:solidFill>
              </a:defRPr>
            </a:pPr>
            <a:r>
              <a:rPr lang="lv-LV" dirty="0"/>
              <a:t>Šķiedrvielu avots</a:t>
            </a:r>
            <a:r>
              <a:rPr dirty="0"/>
              <a:t>, </a:t>
            </a:r>
            <a:r>
              <a:rPr lang="lv-LV" dirty="0"/>
              <a:t>kura ir tik maz mūsdienu </a:t>
            </a:r>
            <a:r>
              <a:rPr dirty="0"/>
              <a:t> </a:t>
            </a:r>
            <a:r>
              <a:rPr lang="lv-LV" dirty="0"/>
              <a:t>uzturā.</a:t>
            </a:r>
            <a:endParaRPr dirty="0"/>
          </a:p>
          <a:p>
            <a:pPr indent="356" defTabSz="914400">
              <a:spcBef>
                <a:spcPts val="600"/>
              </a:spcBef>
              <a:defRPr b="1" spc="-1">
                <a:solidFill>
                  <a:srgbClr val="535353"/>
                </a:solidFill>
              </a:defRPr>
            </a:pPr>
            <a:endParaRPr dirty="0"/>
          </a:p>
          <a:p>
            <a:pPr marL="285838" indent="-285480" defTabSz="914400">
              <a:spcBef>
                <a:spcPts val="600"/>
              </a:spcBef>
              <a:buClr>
                <a:srgbClr val="F13B8D"/>
              </a:buClr>
              <a:buSzPct val="150000"/>
              <a:buFont typeface="Arial"/>
              <a:buChar char="•"/>
              <a:defRPr b="1" spc="-1">
                <a:solidFill>
                  <a:srgbClr val="535353"/>
                </a:solidFill>
              </a:defRPr>
            </a:pPr>
            <a:r>
              <a:rPr lang="lv-LV" dirty="0"/>
              <a:t>Dabiskas izcelsmes vitamīnu un minerālvielu avots.</a:t>
            </a:r>
          </a:p>
          <a:p>
            <a:pPr indent="356" defTabSz="914400">
              <a:spcBef>
                <a:spcPts val="600"/>
              </a:spcBef>
              <a:defRPr b="1" spc="-1">
                <a:solidFill>
                  <a:srgbClr val="535353"/>
                </a:solidFill>
              </a:defRPr>
            </a:pPr>
            <a:endParaRPr dirty="0"/>
          </a:p>
          <a:p>
            <a:pPr marL="285838" indent="-285480" defTabSz="914400">
              <a:spcBef>
                <a:spcPts val="600"/>
              </a:spcBef>
              <a:buClr>
                <a:srgbClr val="F13B8D"/>
              </a:buClr>
              <a:buSzPct val="150000"/>
              <a:buFont typeface="Arial"/>
              <a:buChar char="•"/>
              <a:defRPr b="1" spc="-1">
                <a:solidFill>
                  <a:srgbClr val="535353"/>
                </a:solidFill>
              </a:defRPr>
            </a:pPr>
            <a:r>
              <a:rPr lang="lv-LV" dirty="0"/>
              <a:t>Veicina organisma </a:t>
            </a:r>
            <a:r>
              <a:rPr lang="lv-LV" dirty="0" err="1"/>
              <a:t>detoksikāciju</a:t>
            </a:r>
            <a:r>
              <a:rPr dirty="0"/>
              <a:t>.</a:t>
            </a:r>
          </a:p>
        </p:txBody>
      </p:sp>
      <p:pic>
        <p:nvPicPr>
          <p:cNvPr id="750" name="image26.png"/>
          <p:cNvPicPr>
            <a:picLocks noChangeAspect="1"/>
          </p:cNvPicPr>
          <p:nvPr/>
        </p:nvPicPr>
        <p:blipFill>
          <a:blip r:embed="rId4"/>
          <a:stretch>
            <a:fillRect/>
          </a:stretch>
        </p:blipFill>
        <p:spPr>
          <a:xfrm>
            <a:off x="15177221" y="2528099"/>
            <a:ext cx="6521531" cy="8466928"/>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 name="image13.png"/>
          <p:cNvPicPr>
            <a:picLocks noChangeAspect="1"/>
          </p:cNvPicPr>
          <p:nvPr/>
        </p:nvPicPr>
        <p:blipFill>
          <a:blip r:embed="rId2"/>
          <a:stretch>
            <a:fillRect/>
          </a:stretch>
        </p:blipFill>
        <p:spPr>
          <a:xfrm>
            <a:off x="0" y="3568"/>
            <a:ext cx="24384000" cy="13708862"/>
          </a:xfrm>
          <a:prstGeom prst="rect">
            <a:avLst/>
          </a:prstGeom>
          <a:ln w="12700">
            <a:miter lim="400000"/>
          </a:ln>
        </p:spPr>
      </p:pic>
      <p:sp>
        <p:nvSpPr>
          <p:cNvPr id="755" name="Shape 755"/>
          <p:cNvSpPr/>
          <p:nvPr/>
        </p:nvSpPr>
        <p:spPr>
          <a:xfrm>
            <a:off x="7597877" y="1060443"/>
            <a:ext cx="9188241"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gn="ctr">
              <a:lnSpc>
                <a:spcPct val="110000"/>
              </a:lnSpc>
              <a:defRPr sz="6600" b="1" cap="all">
                <a:solidFill>
                  <a:srgbClr val="FFFFFF"/>
                </a:solidFill>
              </a:defRPr>
            </a:lvl1pPr>
          </a:lstStyle>
          <a:p>
            <a:r>
              <a:rPr dirty="0"/>
              <a:t>CORAL DETOX plus  </a:t>
            </a:r>
          </a:p>
        </p:txBody>
      </p:sp>
      <p:sp>
        <p:nvSpPr>
          <p:cNvPr id="756" name="Shape 756"/>
          <p:cNvSpPr/>
          <p:nvPr/>
        </p:nvSpPr>
        <p:spPr>
          <a:xfrm>
            <a:off x="1382611" y="5651715"/>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lv-LV" dirty="0"/>
              <a:t>Aizsardzība no oksidatīvā </a:t>
            </a:r>
          </a:p>
          <a:p>
            <a:pPr algn="ctr">
              <a:defRPr b="1" cap="all">
                <a:solidFill>
                  <a:srgbClr val="FFFFFF"/>
                </a:solidFill>
              </a:defRPr>
            </a:pPr>
            <a:r>
              <a:rPr lang="lv-LV" dirty="0"/>
              <a:t>stresa</a:t>
            </a:r>
            <a:endParaRPr dirty="0"/>
          </a:p>
        </p:txBody>
      </p:sp>
      <p:pic>
        <p:nvPicPr>
          <p:cNvPr id="757" name="image34.png"/>
          <p:cNvPicPr>
            <a:picLocks noChangeAspect="1"/>
          </p:cNvPicPr>
          <p:nvPr/>
        </p:nvPicPr>
        <p:blipFill>
          <a:blip r:embed="rId3"/>
          <a:stretch>
            <a:fillRect/>
          </a:stretch>
        </p:blipFill>
        <p:spPr>
          <a:xfrm>
            <a:off x="4266674" y="3168831"/>
            <a:ext cx="2286003" cy="2286003"/>
          </a:xfrm>
          <a:prstGeom prst="rect">
            <a:avLst/>
          </a:prstGeom>
          <a:ln w="12700">
            <a:miter lim="400000"/>
          </a:ln>
        </p:spPr>
      </p:pic>
      <p:pic>
        <p:nvPicPr>
          <p:cNvPr id="758" name="image35.png"/>
          <p:cNvPicPr>
            <a:picLocks noChangeAspect="1"/>
          </p:cNvPicPr>
          <p:nvPr/>
        </p:nvPicPr>
        <p:blipFill>
          <a:blip r:embed="rId4"/>
          <a:stretch>
            <a:fillRect/>
          </a:stretch>
        </p:blipFill>
        <p:spPr>
          <a:xfrm>
            <a:off x="11046083" y="3168831"/>
            <a:ext cx="2291834" cy="2286003"/>
          </a:xfrm>
          <a:prstGeom prst="rect">
            <a:avLst/>
          </a:prstGeom>
          <a:ln w="12700">
            <a:miter lim="400000"/>
          </a:ln>
        </p:spPr>
      </p:pic>
      <p:pic>
        <p:nvPicPr>
          <p:cNvPr id="759" name="image36.png"/>
          <p:cNvPicPr>
            <a:picLocks noChangeAspect="1"/>
          </p:cNvPicPr>
          <p:nvPr/>
        </p:nvPicPr>
        <p:blipFill>
          <a:blip r:embed="rId5"/>
          <a:stretch>
            <a:fillRect/>
          </a:stretch>
        </p:blipFill>
        <p:spPr>
          <a:xfrm>
            <a:off x="7001450" y="7873644"/>
            <a:ext cx="2286003" cy="2286003"/>
          </a:xfrm>
          <a:prstGeom prst="rect">
            <a:avLst/>
          </a:prstGeom>
          <a:ln w="12700">
            <a:miter lim="400000"/>
          </a:ln>
        </p:spPr>
      </p:pic>
      <p:pic>
        <p:nvPicPr>
          <p:cNvPr id="760" name="image37.png"/>
          <p:cNvPicPr>
            <a:picLocks noChangeAspect="1"/>
          </p:cNvPicPr>
          <p:nvPr/>
        </p:nvPicPr>
        <p:blipFill>
          <a:blip r:embed="rId6"/>
          <a:stretch>
            <a:fillRect/>
          </a:stretch>
        </p:blipFill>
        <p:spPr>
          <a:xfrm>
            <a:off x="17831322" y="3168831"/>
            <a:ext cx="2286003" cy="2286003"/>
          </a:xfrm>
          <a:prstGeom prst="rect">
            <a:avLst/>
          </a:prstGeom>
          <a:ln w="12700">
            <a:miter lim="400000"/>
          </a:ln>
        </p:spPr>
      </p:pic>
      <p:sp>
        <p:nvSpPr>
          <p:cNvPr id="761" name="Shape 761"/>
          <p:cNvSpPr/>
          <p:nvPr/>
        </p:nvSpPr>
        <p:spPr>
          <a:xfrm>
            <a:off x="8164934" y="5886665"/>
            <a:ext cx="8054131" cy="66555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lv-LV" dirty="0"/>
              <a:t>Gremošanas optimizācija</a:t>
            </a:r>
            <a:endParaRPr dirty="0"/>
          </a:p>
        </p:txBody>
      </p:sp>
      <p:sp>
        <p:nvSpPr>
          <p:cNvPr id="762" name="Shape 762"/>
          <p:cNvSpPr/>
          <p:nvPr/>
        </p:nvSpPr>
        <p:spPr>
          <a:xfrm>
            <a:off x="4117387" y="10381928"/>
            <a:ext cx="8054128"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lv-LV" dirty="0"/>
              <a:t>Darba spēju paaugstināšanās un izturība pie slodzēm </a:t>
            </a:r>
            <a:endParaRPr dirty="0"/>
          </a:p>
        </p:txBody>
      </p:sp>
      <p:sp>
        <p:nvSpPr>
          <p:cNvPr id="763" name="Shape 763"/>
          <p:cNvSpPr/>
          <p:nvPr/>
        </p:nvSpPr>
        <p:spPr>
          <a:xfrm>
            <a:off x="14947261" y="5886665"/>
            <a:ext cx="8054130" cy="665553"/>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lv-LV" dirty="0"/>
              <a:t>Aktīva ilgmūžība</a:t>
            </a:r>
            <a:endParaRPr dirty="0"/>
          </a:p>
        </p:txBody>
      </p:sp>
      <p:pic>
        <p:nvPicPr>
          <p:cNvPr id="764" name="image41.png"/>
          <p:cNvPicPr>
            <a:picLocks noChangeAspect="1"/>
          </p:cNvPicPr>
          <p:nvPr/>
        </p:nvPicPr>
        <p:blipFill>
          <a:blip r:embed="rId7"/>
          <a:stretch>
            <a:fillRect/>
          </a:stretch>
        </p:blipFill>
        <p:spPr>
          <a:xfrm>
            <a:off x="15668183" y="7873644"/>
            <a:ext cx="2286003" cy="2286003"/>
          </a:xfrm>
          <a:prstGeom prst="rect">
            <a:avLst/>
          </a:prstGeom>
          <a:ln w="12700">
            <a:miter lim="400000"/>
          </a:ln>
        </p:spPr>
      </p:pic>
      <p:sp>
        <p:nvSpPr>
          <p:cNvPr id="765" name="Shape 765"/>
          <p:cNvSpPr/>
          <p:nvPr/>
        </p:nvSpPr>
        <p:spPr>
          <a:xfrm>
            <a:off x="12784118" y="10381928"/>
            <a:ext cx="8054131"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FFFFFF"/>
                </a:solidFill>
              </a:defRPr>
            </a:pPr>
            <a:r>
              <a:rPr lang="lv-LV" dirty="0"/>
              <a:t>Papildus vitamīnu un minerālu avots</a:t>
            </a:r>
            <a:endParaRPr dirty="0"/>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7" name="image38.png"/>
          <p:cNvPicPr>
            <a:picLocks noChangeAspect="1"/>
          </p:cNvPicPr>
          <p:nvPr/>
        </p:nvPicPr>
        <p:blipFill>
          <a:blip r:embed="rId2"/>
          <a:stretch>
            <a:fillRect/>
          </a:stretch>
        </p:blipFill>
        <p:spPr>
          <a:xfrm>
            <a:off x="0" y="-53582"/>
            <a:ext cx="24384000" cy="13708863"/>
          </a:xfrm>
          <a:prstGeom prst="rect">
            <a:avLst/>
          </a:prstGeom>
          <a:ln w="12700">
            <a:miter lim="400000"/>
          </a:ln>
        </p:spPr>
      </p:pic>
      <p:sp>
        <p:nvSpPr>
          <p:cNvPr id="768" name="Shape 768"/>
          <p:cNvSpPr/>
          <p:nvPr/>
        </p:nvSpPr>
        <p:spPr>
          <a:xfrm>
            <a:off x="1923237" y="1756062"/>
            <a:ext cx="6891376" cy="110921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6600" b="1">
                <a:solidFill>
                  <a:srgbClr val="E22F76"/>
                </a:solidFill>
              </a:defRPr>
            </a:lvl1pPr>
          </a:lstStyle>
          <a:p>
            <a:r>
              <a:t>Coral Detox Plus</a:t>
            </a:r>
          </a:p>
        </p:txBody>
      </p:sp>
      <p:sp>
        <p:nvSpPr>
          <p:cNvPr id="769" name="Shape 769"/>
          <p:cNvSpPr/>
          <p:nvPr/>
        </p:nvSpPr>
        <p:spPr>
          <a:xfrm>
            <a:off x="1916963" y="5234111"/>
            <a:ext cx="5113565" cy="362020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b="1">
                <a:solidFill>
                  <a:srgbClr val="535353"/>
                </a:solidFill>
              </a:defRPr>
            </a:pPr>
            <a:r>
              <a:rPr lang="lv-LV" dirty="0"/>
              <a:t>Bonusu punkti</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lv-LV" dirty="0"/>
              <a:t>Kluba cena</a:t>
            </a:r>
            <a:endParaRPr dirty="0"/>
          </a:p>
          <a:p>
            <a:pPr>
              <a:defRPr b="1">
                <a:solidFill>
                  <a:srgbClr val="535353"/>
                </a:solidFill>
              </a:defRPr>
            </a:pPr>
            <a:endParaRPr dirty="0"/>
          </a:p>
          <a:p>
            <a:pPr>
              <a:defRPr b="1">
                <a:solidFill>
                  <a:srgbClr val="535353"/>
                </a:solidFill>
              </a:defRPr>
            </a:pPr>
            <a:endParaRPr dirty="0"/>
          </a:p>
          <a:p>
            <a:pPr>
              <a:defRPr b="1">
                <a:solidFill>
                  <a:srgbClr val="535353"/>
                </a:solidFill>
              </a:defRPr>
            </a:pPr>
            <a:r>
              <a:rPr lang="lv-LV" dirty="0"/>
              <a:t>Mazumtirdzniecības cena</a:t>
            </a:r>
            <a:endParaRPr dirty="0"/>
          </a:p>
        </p:txBody>
      </p:sp>
      <p:sp>
        <p:nvSpPr>
          <p:cNvPr id="770" name="Shape 770"/>
          <p:cNvSpPr/>
          <p:nvPr/>
        </p:nvSpPr>
        <p:spPr>
          <a:xfrm>
            <a:off x="7725182" y="4989277"/>
            <a:ext cx="918705" cy="911834"/>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defRPr sz="5200" b="1">
                <a:solidFill>
                  <a:srgbClr val="E22F76"/>
                </a:solidFill>
              </a:defRPr>
            </a:lvl1pPr>
          </a:lstStyle>
          <a:p>
            <a:r>
              <a:t>83</a:t>
            </a:r>
          </a:p>
        </p:txBody>
      </p:sp>
      <p:sp>
        <p:nvSpPr>
          <p:cNvPr id="771" name="Shape 771"/>
          <p:cNvSpPr/>
          <p:nvPr/>
        </p:nvSpPr>
        <p:spPr>
          <a:xfrm>
            <a:off x="7738259" y="7930808"/>
            <a:ext cx="3194771"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153,75 </a:t>
            </a:r>
            <a:r>
              <a:rPr lang="lv-LV" sz="3200" dirty="0"/>
              <a:t>N.V.</a:t>
            </a:r>
            <a:endParaRPr sz="3200" dirty="0"/>
          </a:p>
        </p:txBody>
      </p:sp>
      <p:sp>
        <p:nvSpPr>
          <p:cNvPr id="772" name="Shape 772"/>
          <p:cNvSpPr/>
          <p:nvPr/>
        </p:nvSpPr>
        <p:spPr>
          <a:xfrm>
            <a:off x="7680725" y="6468919"/>
            <a:ext cx="2196100" cy="97332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defRPr sz="5200" b="1">
                <a:solidFill>
                  <a:srgbClr val="E22F76"/>
                </a:solidFill>
              </a:defRPr>
            </a:pPr>
            <a:r>
              <a:rPr dirty="0"/>
              <a:t>123</a:t>
            </a:r>
            <a:r>
              <a:rPr sz="3200" dirty="0"/>
              <a:t> </a:t>
            </a:r>
            <a:r>
              <a:rPr lang="lv-LV" sz="3200" dirty="0"/>
              <a:t>N.V.</a:t>
            </a:r>
            <a:endParaRPr sz="3200" dirty="0"/>
          </a:p>
        </p:txBody>
      </p:sp>
      <p:sp>
        <p:nvSpPr>
          <p:cNvPr id="773" name="Shape 773"/>
          <p:cNvSpPr/>
          <p:nvPr/>
        </p:nvSpPr>
        <p:spPr>
          <a:xfrm>
            <a:off x="7572292" y="4959775"/>
            <a:ext cx="1071595" cy="1071595"/>
          </a:xfrm>
          <a:prstGeom prst="ellipse">
            <a:avLst/>
          </a:prstGeom>
          <a:ln w="25400">
            <a:solidFill>
              <a:srgbClr val="F989BF"/>
            </a:solidFill>
          </a:ln>
        </p:spPr>
        <p:txBody>
          <a:bodyPr lIns="85718" tIns="85718" rIns="85718" bIns="85718" anchor="ctr"/>
          <a:lstStyle/>
          <a:p>
            <a:endParaRPr/>
          </a:p>
        </p:txBody>
      </p:sp>
      <p:pic>
        <p:nvPicPr>
          <p:cNvPr id="774" name="image3.png"/>
          <p:cNvPicPr>
            <a:picLocks noChangeAspect="1"/>
          </p:cNvPicPr>
          <p:nvPr/>
        </p:nvPicPr>
        <p:blipFill>
          <a:blip r:embed="rId3"/>
          <a:stretch>
            <a:fillRect/>
          </a:stretch>
        </p:blipFill>
        <p:spPr>
          <a:xfrm>
            <a:off x="13319311" y="1887488"/>
            <a:ext cx="9941023" cy="9941026"/>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p:nvPr/>
        </p:nvSpPr>
        <p:spPr>
          <a:xfrm>
            <a:off x="-36711" y="-50800"/>
            <a:ext cx="24457422" cy="13817600"/>
          </a:xfrm>
          <a:prstGeom prst="rect">
            <a:avLst/>
          </a:prstGeom>
          <a:solidFill>
            <a:srgbClr val="E43078"/>
          </a:solidFill>
          <a:ln w="12700">
            <a:miter lim="400000"/>
          </a:ln>
        </p:spPr>
        <p:txBody>
          <a:bodyPr lIns="85718" tIns="85718" rIns="85718" bIns="85718" anchor="ctr"/>
          <a:lstStyle/>
          <a:p>
            <a:endParaRPr/>
          </a:p>
        </p:txBody>
      </p:sp>
      <p:sp>
        <p:nvSpPr>
          <p:cNvPr id="777" name="Shape 777"/>
          <p:cNvSpPr/>
          <p:nvPr/>
        </p:nvSpPr>
        <p:spPr>
          <a:xfrm>
            <a:off x="6313973" y="5845064"/>
            <a:ext cx="10768960" cy="101250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40000"/>
              </a:lnSpc>
              <a:defRPr sz="4400" b="1" cap="all">
                <a:solidFill>
                  <a:srgbClr val="FFFFFF"/>
                </a:solidFill>
              </a:defRPr>
            </a:lvl1pPr>
          </a:lstStyle>
          <a:p>
            <a:r>
              <a:rPr lang="lv-LV" dirty="0"/>
              <a:t>DABĪGAS ATTĪRĪŠANĀS AKTIVIZĀCIJA</a:t>
            </a:r>
            <a:endParaRPr dirty="0"/>
          </a:p>
        </p:txBody>
      </p:sp>
      <p:pic>
        <p:nvPicPr>
          <p:cNvPr id="778" name="image2.png"/>
          <p:cNvPicPr>
            <a:picLocks noChangeAspect="1"/>
          </p:cNvPicPr>
          <p:nvPr/>
        </p:nvPicPr>
        <p:blipFill>
          <a:blip r:embed="rId3"/>
          <a:stretch>
            <a:fillRect/>
          </a:stretch>
        </p:blipFill>
        <p:spPr>
          <a:xfrm>
            <a:off x="9607559" y="8436091"/>
            <a:ext cx="5168885" cy="909227"/>
          </a:xfrm>
          <a:prstGeom prst="rect">
            <a:avLst/>
          </a:prstGeom>
          <a:ln w="12700">
            <a:miter lim="400000"/>
          </a:ln>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 name="image7.pn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516" name="image8.png"/>
          <p:cNvPicPr>
            <a:picLocks noChangeAspect="1"/>
          </p:cNvPicPr>
          <p:nvPr/>
        </p:nvPicPr>
        <p:blipFill>
          <a:blip r:embed="rId4"/>
          <a:stretch>
            <a:fillRect/>
          </a:stretch>
        </p:blipFill>
        <p:spPr>
          <a:xfrm>
            <a:off x="0" y="3568"/>
            <a:ext cx="24384000" cy="13708863"/>
          </a:xfrm>
          <a:prstGeom prst="rect">
            <a:avLst/>
          </a:prstGeom>
          <a:ln w="12700">
            <a:miter lim="400000"/>
          </a:ln>
        </p:spPr>
      </p:pic>
      <p:sp>
        <p:nvSpPr>
          <p:cNvPr id="517" name="Shape 517"/>
          <p:cNvSpPr/>
          <p:nvPr/>
        </p:nvSpPr>
        <p:spPr>
          <a:xfrm>
            <a:off x="4958452" y="1060440"/>
            <a:ext cx="14467088" cy="232087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gn="ctr">
              <a:lnSpc>
                <a:spcPct val="110000"/>
              </a:lnSpc>
              <a:defRPr sz="6600" b="1"/>
            </a:pPr>
            <a:r>
              <a:rPr lang="lv-LV" dirty="0"/>
              <a:t>TOKSĪNI KAS NONĀK ORGANISMĀ</a:t>
            </a:r>
          </a:p>
          <a:p>
            <a:pPr algn="ctr">
              <a:lnSpc>
                <a:spcPct val="110000"/>
              </a:lnSpc>
              <a:defRPr sz="6600" b="1"/>
            </a:pPr>
            <a:r>
              <a:rPr lang="lv-LV" dirty="0"/>
              <a:t>NO </a:t>
            </a:r>
            <a:r>
              <a:rPr lang="lv-LV" sz="6600" b="1" cap="all" dirty="0">
                <a:solidFill>
                  <a:srgbClr val="A61C56"/>
                </a:solidFill>
              </a:rPr>
              <a:t>ĀRAS</a:t>
            </a:r>
            <a:r>
              <a:rPr lang="lv-LV" dirty="0"/>
              <a:t> UN VEIDOJAS </a:t>
            </a:r>
            <a:r>
              <a:rPr lang="lv-LV" sz="6600" b="1" cap="all" dirty="0">
                <a:solidFill>
                  <a:srgbClr val="A61C56"/>
                </a:solidFill>
              </a:rPr>
              <a:t>IEKŠĀ</a:t>
            </a:r>
            <a:endParaRPr sz="6600" b="1" cap="all" dirty="0">
              <a:solidFill>
                <a:srgbClr val="A61C56"/>
              </a:solidFill>
            </a:endParaRPr>
          </a:p>
        </p:txBody>
      </p:sp>
      <p:sp>
        <p:nvSpPr>
          <p:cNvPr id="518" name="Shape 518"/>
          <p:cNvSpPr/>
          <p:nvPr/>
        </p:nvSpPr>
        <p:spPr>
          <a:xfrm>
            <a:off x="15041438" y="9894802"/>
            <a:ext cx="4776935" cy="108348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A81756"/>
                </a:solidFill>
                <a:latin typeface="Arial Black"/>
                <a:ea typeface="Arial Black"/>
                <a:cs typeface="Arial Black"/>
                <a:sym typeface="Arial Black"/>
              </a:defRPr>
            </a:lvl1pPr>
          </a:lstStyle>
          <a:p>
            <a:r>
              <a:rPr lang="lv-LV" dirty="0"/>
              <a:t>EKZOTOKSĪNS</a:t>
            </a:r>
            <a:endParaRPr dirty="0"/>
          </a:p>
        </p:txBody>
      </p:sp>
      <p:sp>
        <p:nvSpPr>
          <p:cNvPr id="519" name="Shape 519"/>
          <p:cNvSpPr/>
          <p:nvPr/>
        </p:nvSpPr>
        <p:spPr>
          <a:xfrm>
            <a:off x="4943163" y="9894079"/>
            <a:ext cx="4808995" cy="108348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A81756"/>
                </a:solidFill>
                <a:latin typeface="Arial Black"/>
                <a:ea typeface="Arial Black"/>
                <a:cs typeface="Arial Black"/>
                <a:sym typeface="Arial Black"/>
              </a:defRPr>
            </a:lvl1pPr>
          </a:lstStyle>
          <a:p>
            <a:r>
              <a:rPr lang="lv-LV" dirty="0"/>
              <a:t>ENDOTOKSĪNS</a:t>
            </a:r>
            <a:endParaRPr dirty="0"/>
          </a:p>
        </p:txBody>
      </p:sp>
      <p:grpSp>
        <p:nvGrpSpPr>
          <p:cNvPr id="522" name="Group 522"/>
          <p:cNvGrpSpPr/>
          <p:nvPr/>
        </p:nvGrpSpPr>
        <p:grpSpPr>
          <a:xfrm>
            <a:off x="15302857" y="5565968"/>
            <a:ext cx="4006465" cy="4006463"/>
            <a:chOff x="0" y="0"/>
            <a:chExt cx="4006463" cy="4006462"/>
          </a:xfrm>
        </p:grpSpPr>
        <p:pic>
          <p:nvPicPr>
            <p:cNvPr id="520" name="image9.png"/>
            <p:cNvPicPr>
              <a:picLocks noChangeAspect="1"/>
            </p:cNvPicPr>
            <p:nvPr/>
          </p:nvPicPr>
          <p:blipFill>
            <a:blip r:embed="rId5"/>
            <a:stretch>
              <a:fillRect/>
            </a:stretch>
          </p:blipFill>
          <p:spPr>
            <a:xfrm>
              <a:off x="535438" y="503437"/>
              <a:ext cx="2935585" cy="2999586"/>
            </a:xfrm>
            <a:prstGeom prst="rect">
              <a:avLst/>
            </a:prstGeom>
            <a:ln w="12700" cap="flat">
              <a:noFill/>
              <a:miter lim="400000"/>
            </a:ln>
            <a:effectLst/>
          </p:spPr>
        </p:pic>
        <p:sp>
          <p:nvSpPr>
            <p:cNvPr id="521" name="Shape 521"/>
            <p:cNvSpPr/>
            <p:nvPr/>
          </p:nvSpPr>
          <p:spPr>
            <a:xfrm>
              <a:off x="-1" y="-1"/>
              <a:ext cx="4006465" cy="4006463"/>
            </a:xfrm>
            <a:prstGeom prst="ellipse">
              <a:avLst/>
            </a:prstGeom>
            <a:noFill/>
            <a:ln w="76200" cap="flat">
              <a:solidFill>
                <a:srgbClr val="E43078"/>
              </a:solidFill>
              <a:prstDash val="solid"/>
              <a:round/>
            </a:ln>
            <a:effectLst/>
          </p:spPr>
          <p:txBody>
            <a:bodyPr wrap="square" lIns="85718" tIns="85718" rIns="85718" bIns="85718" numCol="1" anchor="ctr">
              <a:noAutofit/>
            </a:bodyPr>
            <a:lstStyle/>
            <a:p>
              <a:pPr>
                <a:defRPr>
                  <a:solidFill>
                    <a:srgbClr val="FFFFFF"/>
                  </a:solidFill>
                </a:defRPr>
              </a:pPr>
              <a:endParaRPr/>
            </a:p>
          </p:txBody>
        </p:sp>
      </p:grpSp>
      <p:sp>
        <p:nvSpPr>
          <p:cNvPr id="523" name="Shape 523"/>
          <p:cNvSpPr/>
          <p:nvPr/>
        </p:nvSpPr>
        <p:spPr>
          <a:xfrm>
            <a:off x="4955861" y="10958330"/>
            <a:ext cx="4670643"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lgn="ctr">
              <a:defRPr b="1" cap="all"/>
            </a:lvl1pPr>
          </a:lstStyle>
          <a:p>
            <a:r>
              <a:rPr lang="lv-LV" dirty="0"/>
              <a:t>Veidojas </a:t>
            </a:r>
          </a:p>
          <a:p>
            <a:r>
              <a:rPr lang="lv-LV" dirty="0"/>
              <a:t>Organisma iekšienē</a:t>
            </a:r>
            <a:endParaRPr dirty="0"/>
          </a:p>
        </p:txBody>
      </p:sp>
      <p:grpSp>
        <p:nvGrpSpPr>
          <p:cNvPr id="526" name="Group 526"/>
          <p:cNvGrpSpPr/>
          <p:nvPr/>
        </p:nvGrpSpPr>
        <p:grpSpPr>
          <a:xfrm>
            <a:off x="5287951" y="5565968"/>
            <a:ext cx="4006463" cy="4006463"/>
            <a:chOff x="0" y="0"/>
            <a:chExt cx="4006462" cy="4006462"/>
          </a:xfrm>
        </p:grpSpPr>
        <p:pic>
          <p:nvPicPr>
            <p:cNvPr id="524" name="image10.png"/>
            <p:cNvPicPr>
              <a:picLocks noChangeAspect="1"/>
            </p:cNvPicPr>
            <p:nvPr/>
          </p:nvPicPr>
          <p:blipFill>
            <a:blip r:embed="rId6"/>
            <a:stretch>
              <a:fillRect/>
            </a:stretch>
          </p:blipFill>
          <p:spPr>
            <a:xfrm>
              <a:off x="535439" y="606632"/>
              <a:ext cx="2935584" cy="2548420"/>
            </a:xfrm>
            <a:prstGeom prst="rect">
              <a:avLst/>
            </a:prstGeom>
            <a:ln w="12700" cap="flat">
              <a:noFill/>
              <a:miter lim="400000"/>
            </a:ln>
            <a:effectLst/>
          </p:spPr>
        </p:pic>
        <p:sp>
          <p:nvSpPr>
            <p:cNvPr id="525" name="Shape 525"/>
            <p:cNvSpPr/>
            <p:nvPr/>
          </p:nvSpPr>
          <p:spPr>
            <a:xfrm>
              <a:off x="-1" y="-1"/>
              <a:ext cx="4006463" cy="4006463"/>
            </a:xfrm>
            <a:prstGeom prst="ellipse">
              <a:avLst/>
            </a:prstGeom>
            <a:noFill/>
            <a:ln w="76200" cap="flat">
              <a:solidFill>
                <a:srgbClr val="E43078"/>
              </a:solidFill>
              <a:prstDash val="solid"/>
              <a:round/>
            </a:ln>
            <a:effectLst/>
          </p:spPr>
          <p:txBody>
            <a:bodyPr wrap="square" lIns="85718" tIns="85718" rIns="85718" bIns="85718" numCol="1" anchor="ctr">
              <a:noAutofit/>
            </a:bodyPr>
            <a:lstStyle/>
            <a:p>
              <a:pPr>
                <a:defRPr>
                  <a:solidFill>
                    <a:srgbClr val="FFFFFF"/>
                  </a:solidFill>
                </a:defRPr>
              </a:pPr>
              <a:endParaRPr/>
            </a:p>
          </p:txBody>
        </p:sp>
      </p:grpSp>
      <p:sp>
        <p:nvSpPr>
          <p:cNvPr id="527" name="Shape 527"/>
          <p:cNvSpPr/>
          <p:nvPr/>
        </p:nvSpPr>
        <p:spPr>
          <a:xfrm>
            <a:off x="15021565" y="10958330"/>
            <a:ext cx="4670645"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pPr>
            <a:r>
              <a:rPr lang="lv-LV" dirty="0"/>
              <a:t>NONĀK ORGANISMĀ NO ĀRIENES</a:t>
            </a:r>
            <a:endParaRPr dirty="0"/>
          </a:p>
        </p:txBody>
      </p:sp>
      <p:sp>
        <p:nvSpPr>
          <p:cNvPr id="528" name="Shape 528"/>
          <p:cNvSpPr/>
          <p:nvPr/>
        </p:nvSpPr>
        <p:spPr>
          <a:xfrm flipV="1">
            <a:off x="12192000" y="6171879"/>
            <a:ext cx="0" cy="1975907"/>
          </a:xfrm>
          <a:prstGeom prst="line">
            <a:avLst/>
          </a:prstGeom>
          <a:ln w="63500">
            <a:solidFill>
              <a:srgbClr val="E43078"/>
            </a:solidFill>
          </a:ln>
        </p:spPr>
        <p:txBody>
          <a:bodyPr lIns="45718" tIns="45718" rIns="45718" bIns="45718"/>
          <a:lstStyle/>
          <a:p>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33" name="Shape 533"/>
          <p:cNvSpPr/>
          <p:nvPr/>
        </p:nvSpPr>
        <p:spPr>
          <a:xfrm>
            <a:off x="1914441" y="1060443"/>
            <a:ext cx="11318790" cy="120364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lvl1pPr>
          </a:lstStyle>
          <a:p>
            <a:r>
              <a:rPr lang="lv-LV" dirty="0"/>
              <a:t>KAS PAR TIEM IR ZINĀMS</a:t>
            </a:r>
            <a:r>
              <a:rPr dirty="0"/>
              <a:t>?</a:t>
            </a:r>
          </a:p>
        </p:txBody>
      </p:sp>
      <p:sp>
        <p:nvSpPr>
          <p:cNvPr id="534" name="Shape 534"/>
          <p:cNvSpPr/>
          <p:nvPr/>
        </p:nvSpPr>
        <p:spPr>
          <a:xfrm>
            <a:off x="14369634" y="9171630"/>
            <a:ext cx="5780414" cy="108348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6A6E83"/>
                </a:solidFill>
                <a:latin typeface="Arial Black"/>
                <a:ea typeface="Arial Black"/>
                <a:cs typeface="Arial Black"/>
                <a:sym typeface="Arial Black"/>
              </a:defRPr>
            </a:lvl1pPr>
          </a:lstStyle>
          <a:p>
            <a:r>
              <a:rPr lang="lv-LV" dirty="0"/>
              <a:t>ŪDENĪ ŠĶĪSTOŠIE</a:t>
            </a:r>
            <a:endParaRPr dirty="0"/>
          </a:p>
        </p:txBody>
      </p:sp>
      <p:grpSp>
        <p:nvGrpSpPr>
          <p:cNvPr id="537" name="Group 537"/>
          <p:cNvGrpSpPr/>
          <p:nvPr/>
        </p:nvGrpSpPr>
        <p:grpSpPr>
          <a:xfrm>
            <a:off x="1865923" y="4456644"/>
            <a:ext cx="9941931" cy="3752851"/>
            <a:chOff x="-1" y="0"/>
            <a:chExt cx="9941929" cy="3752849"/>
          </a:xfrm>
        </p:grpSpPr>
        <p:sp>
          <p:nvSpPr>
            <p:cNvPr id="535" name="Shape 535"/>
            <p:cNvSpPr/>
            <p:nvPr/>
          </p:nvSpPr>
          <p:spPr>
            <a:xfrm>
              <a:off x="3829470" y="-1"/>
              <a:ext cx="6112459" cy="3752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85718" tIns="85718" rIns="85718" bIns="85718" numCol="1" anchor="t">
              <a:spAutoFit/>
            </a:bodyPr>
            <a:lstStyle>
              <a:lvl1pPr>
                <a:lnSpc>
                  <a:spcPct val="150000"/>
                </a:lnSpc>
                <a:defRPr sz="20000" cap="all">
                  <a:solidFill>
                    <a:srgbClr val="F8BC3B"/>
                  </a:solidFill>
                  <a:latin typeface="Arial Black"/>
                  <a:ea typeface="Arial Black"/>
                  <a:cs typeface="Arial Black"/>
                  <a:sym typeface="Arial Black"/>
                </a:defRPr>
              </a:lvl1pPr>
            </a:lstStyle>
            <a:p>
              <a:r>
                <a:t>20%</a:t>
              </a:r>
            </a:p>
          </p:txBody>
        </p:sp>
        <p:pic>
          <p:nvPicPr>
            <p:cNvPr id="536" name="image11.png"/>
            <p:cNvPicPr>
              <a:picLocks noChangeAspect="1"/>
            </p:cNvPicPr>
            <p:nvPr/>
          </p:nvPicPr>
          <p:blipFill>
            <a:blip r:embed="rId4"/>
            <a:stretch>
              <a:fillRect/>
            </a:stretch>
          </p:blipFill>
          <p:spPr>
            <a:xfrm>
              <a:off x="-2" y="0"/>
              <a:ext cx="3644071" cy="3752850"/>
            </a:xfrm>
            <a:prstGeom prst="rect">
              <a:avLst/>
            </a:prstGeom>
            <a:ln w="12700" cap="flat">
              <a:noFill/>
              <a:miter lim="400000"/>
            </a:ln>
            <a:effectLst/>
          </p:spPr>
        </p:pic>
      </p:grpSp>
      <p:grpSp>
        <p:nvGrpSpPr>
          <p:cNvPr id="540" name="Group 540"/>
          <p:cNvGrpSpPr/>
          <p:nvPr/>
        </p:nvGrpSpPr>
        <p:grpSpPr>
          <a:xfrm>
            <a:off x="14217571" y="4050822"/>
            <a:ext cx="9192524" cy="4564491"/>
            <a:chOff x="0" y="0"/>
            <a:chExt cx="9192522" cy="4564489"/>
          </a:xfrm>
        </p:grpSpPr>
        <p:pic>
          <p:nvPicPr>
            <p:cNvPr id="538" name="image12.png"/>
            <p:cNvPicPr>
              <a:picLocks noChangeAspect="1"/>
            </p:cNvPicPr>
            <p:nvPr/>
          </p:nvPicPr>
          <p:blipFill>
            <a:blip r:embed="rId5"/>
            <a:stretch>
              <a:fillRect/>
            </a:stretch>
          </p:blipFill>
          <p:spPr>
            <a:xfrm>
              <a:off x="-1" y="-1"/>
              <a:ext cx="2792694" cy="4564491"/>
            </a:xfrm>
            <a:prstGeom prst="rect">
              <a:avLst/>
            </a:prstGeom>
            <a:ln w="12700" cap="flat">
              <a:noFill/>
              <a:miter lim="400000"/>
            </a:ln>
            <a:effectLst/>
          </p:spPr>
        </p:pic>
        <p:sp>
          <p:nvSpPr>
            <p:cNvPr id="539" name="Shape 539"/>
            <p:cNvSpPr/>
            <p:nvPr/>
          </p:nvSpPr>
          <p:spPr>
            <a:xfrm>
              <a:off x="3080063" y="405820"/>
              <a:ext cx="6112459" cy="3752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85718" tIns="85718" rIns="85718" bIns="85718" numCol="1" anchor="t">
              <a:spAutoFit/>
            </a:bodyPr>
            <a:lstStyle>
              <a:lvl1pPr>
                <a:lnSpc>
                  <a:spcPct val="150000"/>
                </a:lnSpc>
                <a:defRPr sz="20000" cap="all">
                  <a:solidFill>
                    <a:srgbClr val="3B76FB"/>
                  </a:solidFill>
                  <a:latin typeface="Arial Black"/>
                  <a:ea typeface="Arial Black"/>
                  <a:cs typeface="Arial Black"/>
                  <a:sym typeface="Arial Black"/>
                </a:defRPr>
              </a:lvl1pPr>
            </a:lstStyle>
            <a:p>
              <a:r>
                <a:t>80%</a:t>
              </a:r>
            </a:p>
          </p:txBody>
        </p:sp>
      </p:grpSp>
      <p:sp>
        <p:nvSpPr>
          <p:cNvPr id="541" name="Shape 541"/>
          <p:cNvSpPr/>
          <p:nvPr/>
        </p:nvSpPr>
        <p:spPr>
          <a:xfrm>
            <a:off x="1906701" y="9171630"/>
            <a:ext cx="6437646" cy="1083488"/>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50000"/>
              </a:lnSpc>
              <a:defRPr sz="4400" cap="all">
                <a:solidFill>
                  <a:srgbClr val="6A6E83"/>
                </a:solidFill>
                <a:latin typeface="Arial Black"/>
                <a:ea typeface="Arial Black"/>
                <a:cs typeface="Arial Black"/>
                <a:sym typeface="Arial Black"/>
              </a:defRPr>
            </a:lvl1pPr>
          </a:lstStyle>
          <a:p>
            <a:r>
              <a:rPr lang="lv-LV" dirty="0"/>
              <a:t>TAUKOS ŠĶISTOŠIE</a:t>
            </a:r>
            <a:endParaRPr dirty="0"/>
          </a:p>
        </p:txBody>
      </p:sp>
      <p:sp>
        <p:nvSpPr>
          <p:cNvPr id="542" name="Shape 542"/>
          <p:cNvSpPr/>
          <p:nvPr/>
        </p:nvSpPr>
        <p:spPr>
          <a:xfrm flipV="1">
            <a:off x="12699999" y="4400405"/>
            <a:ext cx="4" cy="3865322"/>
          </a:xfrm>
          <a:prstGeom prst="line">
            <a:avLst/>
          </a:prstGeom>
          <a:ln w="63500">
            <a:solidFill>
              <a:srgbClr val="E43078"/>
            </a:solidFill>
          </a:ln>
        </p:spPr>
        <p:txBody>
          <a:bodyPr lIns="45718" tIns="45718" rIns="45718" bIns="45718"/>
          <a:lstStyle/>
          <a:p>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image13.png"/>
          <p:cNvPicPr>
            <a:picLocks noChangeAspect="1"/>
          </p:cNvPicPr>
          <p:nvPr/>
        </p:nvPicPr>
        <p:blipFill>
          <a:blip r:embed="rId3"/>
          <a:stretch>
            <a:fillRect/>
          </a:stretch>
        </p:blipFill>
        <p:spPr>
          <a:xfrm>
            <a:off x="-3" y="3568"/>
            <a:ext cx="24384005" cy="13708863"/>
          </a:xfrm>
          <a:prstGeom prst="rect">
            <a:avLst/>
          </a:prstGeom>
          <a:ln w="12700">
            <a:miter lim="400000"/>
          </a:ln>
        </p:spPr>
      </p:pic>
      <p:sp>
        <p:nvSpPr>
          <p:cNvPr id="547" name="Shape 547"/>
          <p:cNvSpPr/>
          <p:nvPr/>
        </p:nvSpPr>
        <p:spPr>
          <a:xfrm>
            <a:off x="1914442" y="1060440"/>
            <a:ext cx="12601192" cy="3438107"/>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110000"/>
              </a:lnSpc>
              <a:defRPr sz="6600" b="1" cap="all">
                <a:solidFill>
                  <a:srgbClr val="FFFFFF"/>
                </a:solidFill>
              </a:defRPr>
            </a:pPr>
            <a:r>
              <a:rPr lang="lv-LV" dirty="0"/>
              <a:t>JA IZVADSISTĒMAS ORGĀNI </a:t>
            </a:r>
          </a:p>
          <a:p>
            <a:pPr>
              <a:lnSpc>
                <a:spcPct val="110000"/>
              </a:lnSpc>
              <a:defRPr sz="6600" b="1" cap="all">
                <a:solidFill>
                  <a:srgbClr val="FFFFFF"/>
                </a:solidFill>
              </a:defRPr>
            </a:pPr>
            <a:r>
              <a:rPr lang="lv-LV" dirty="0"/>
              <a:t>NETIEK GALĀ AR </a:t>
            </a:r>
            <a:endParaRPr dirty="0"/>
          </a:p>
          <a:p>
            <a:pPr>
              <a:lnSpc>
                <a:spcPct val="110000"/>
              </a:lnSpc>
              <a:defRPr sz="6600" b="1" cap="all">
                <a:solidFill>
                  <a:srgbClr val="F480B4"/>
                </a:solidFill>
              </a:defRPr>
            </a:pPr>
            <a:r>
              <a:rPr lang="lv-LV" dirty="0"/>
              <a:t>TOKSĪNU IZVADI rodas</a:t>
            </a:r>
            <a:r>
              <a:rPr dirty="0"/>
              <a:t>:</a:t>
            </a:r>
          </a:p>
        </p:txBody>
      </p:sp>
      <p:pic>
        <p:nvPicPr>
          <p:cNvPr id="548" name="image14.png"/>
          <p:cNvPicPr>
            <a:picLocks noChangeAspect="1"/>
          </p:cNvPicPr>
          <p:nvPr/>
        </p:nvPicPr>
        <p:blipFill>
          <a:blip r:embed="rId4"/>
          <a:stretch>
            <a:fillRect/>
          </a:stretch>
        </p:blipFill>
        <p:spPr>
          <a:xfrm>
            <a:off x="17214716" y="1914319"/>
            <a:ext cx="4216906" cy="10584071"/>
          </a:xfrm>
          <a:prstGeom prst="rect">
            <a:avLst/>
          </a:prstGeom>
          <a:ln w="12700">
            <a:miter lim="400000"/>
          </a:ln>
        </p:spPr>
      </p:pic>
      <p:sp>
        <p:nvSpPr>
          <p:cNvPr id="549" name="Shape 549"/>
          <p:cNvSpPr/>
          <p:nvPr/>
        </p:nvSpPr>
        <p:spPr>
          <a:xfrm>
            <a:off x="2084534" y="5095585"/>
            <a:ext cx="9539634" cy="7127899"/>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nSpc>
                <a:spcPct val="170000"/>
              </a:lnSpc>
              <a:defRPr sz="3000" b="1">
                <a:solidFill>
                  <a:srgbClr val="FFFFFF"/>
                </a:solidFill>
              </a:defRPr>
            </a:pPr>
            <a:r>
              <a:rPr dirty="0"/>
              <a:t>- </a:t>
            </a:r>
            <a:r>
              <a:rPr lang="lv-LV" dirty="0"/>
              <a:t>ādas problēmas</a:t>
            </a:r>
            <a:endParaRPr dirty="0"/>
          </a:p>
          <a:p>
            <a:pPr>
              <a:lnSpc>
                <a:spcPct val="170000"/>
              </a:lnSpc>
              <a:defRPr sz="3000" b="1">
                <a:solidFill>
                  <a:srgbClr val="FFFFFF"/>
                </a:solidFill>
              </a:defRPr>
            </a:pPr>
            <a:r>
              <a:rPr dirty="0"/>
              <a:t>- </a:t>
            </a:r>
            <a:r>
              <a:rPr lang="lv-LV" dirty="0"/>
              <a:t>gremošanas traucējumi</a:t>
            </a:r>
            <a:endParaRPr dirty="0"/>
          </a:p>
          <a:p>
            <a:pPr>
              <a:lnSpc>
                <a:spcPct val="170000"/>
              </a:lnSpc>
              <a:defRPr sz="3000" b="1">
                <a:solidFill>
                  <a:srgbClr val="FFFFFF"/>
                </a:solidFill>
              </a:defRPr>
            </a:pPr>
            <a:r>
              <a:rPr dirty="0"/>
              <a:t>- </a:t>
            </a:r>
            <a:r>
              <a:rPr lang="lv-LV" dirty="0"/>
              <a:t>elpošanas sistēmas saslimšanas</a:t>
            </a:r>
            <a:endParaRPr dirty="0"/>
          </a:p>
          <a:p>
            <a:pPr>
              <a:lnSpc>
                <a:spcPct val="170000"/>
              </a:lnSpc>
              <a:defRPr sz="3000" b="1">
                <a:solidFill>
                  <a:srgbClr val="FFFFFF"/>
                </a:solidFill>
              </a:defRPr>
            </a:pPr>
            <a:r>
              <a:rPr dirty="0"/>
              <a:t>- </a:t>
            </a:r>
            <a:r>
              <a:rPr lang="lv-LV" dirty="0"/>
              <a:t>locītavu un kaulu problēmas</a:t>
            </a:r>
            <a:endParaRPr dirty="0"/>
          </a:p>
          <a:p>
            <a:pPr>
              <a:lnSpc>
                <a:spcPct val="170000"/>
              </a:lnSpc>
              <a:defRPr sz="3000" b="1">
                <a:solidFill>
                  <a:srgbClr val="FFFFFF"/>
                </a:solidFill>
              </a:defRPr>
            </a:pPr>
            <a:r>
              <a:rPr dirty="0"/>
              <a:t>- </a:t>
            </a:r>
            <a:r>
              <a:rPr lang="lv-LV" dirty="0"/>
              <a:t>psiholoģiskie traucējumi</a:t>
            </a:r>
            <a:endParaRPr dirty="0"/>
          </a:p>
          <a:p>
            <a:pPr>
              <a:lnSpc>
                <a:spcPct val="170000"/>
              </a:lnSpc>
              <a:defRPr sz="3000" b="1">
                <a:solidFill>
                  <a:srgbClr val="FFFFFF"/>
                </a:solidFill>
              </a:defRPr>
            </a:pPr>
            <a:r>
              <a:rPr dirty="0"/>
              <a:t>- </a:t>
            </a:r>
            <a:r>
              <a:rPr lang="lv-LV" dirty="0"/>
              <a:t>arteriālā spiediena problēmas</a:t>
            </a:r>
            <a:endParaRPr dirty="0"/>
          </a:p>
          <a:p>
            <a:pPr>
              <a:lnSpc>
                <a:spcPct val="170000"/>
              </a:lnSpc>
              <a:defRPr sz="3000" b="1">
                <a:solidFill>
                  <a:srgbClr val="FFFFFF"/>
                </a:solidFill>
              </a:defRPr>
            </a:pPr>
            <a:r>
              <a:rPr dirty="0"/>
              <a:t>- </a:t>
            </a:r>
            <a:r>
              <a:rPr lang="lv-LV" dirty="0"/>
              <a:t>ginekoloģiskās problēmas</a:t>
            </a:r>
            <a:endParaRPr dirty="0"/>
          </a:p>
          <a:p>
            <a:pPr>
              <a:lnSpc>
                <a:spcPct val="170000"/>
              </a:lnSpc>
              <a:defRPr sz="3000" b="1">
                <a:solidFill>
                  <a:srgbClr val="FFFFFF"/>
                </a:solidFill>
              </a:defRPr>
            </a:pPr>
            <a:r>
              <a:rPr dirty="0"/>
              <a:t>- </a:t>
            </a:r>
            <a:r>
              <a:rPr lang="lv-LV" dirty="0"/>
              <a:t>tūska</a:t>
            </a:r>
            <a:endParaRPr dirty="0"/>
          </a:p>
          <a:p>
            <a:pPr>
              <a:lnSpc>
                <a:spcPct val="170000"/>
              </a:lnSpc>
              <a:defRPr sz="3000" b="1">
                <a:solidFill>
                  <a:srgbClr val="FFFFFF"/>
                </a:solidFill>
              </a:defRPr>
            </a:pPr>
            <a:r>
              <a:rPr dirty="0"/>
              <a:t>- </a:t>
            </a:r>
            <a:r>
              <a:rPr lang="lv-LV" dirty="0"/>
              <a:t>citas saslimšanas</a:t>
            </a:r>
            <a:endParaRPr dirty="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54" name="Shape 554"/>
          <p:cNvSpPr/>
          <p:nvPr/>
        </p:nvSpPr>
        <p:spPr>
          <a:xfrm>
            <a:off x="1914439" y="1060443"/>
            <a:ext cx="8685056" cy="120364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lvl1pPr>
              <a:lnSpc>
                <a:spcPct val="110000"/>
              </a:lnSpc>
              <a:defRPr sz="6600" b="1" cap="all">
                <a:solidFill>
                  <a:srgbClr val="535353"/>
                </a:solidFill>
              </a:defRPr>
            </a:lvl1pPr>
          </a:lstStyle>
          <a:p>
            <a:r>
              <a:rPr lang="lv-LV" dirty="0"/>
              <a:t>KĀPĒC TĀ NOTIEK</a:t>
            </a:r>
            <a:r>
              <a:rPr dirty="0"/>
              <a:t>? </a:t>
            </a:r>
          </a:p>
        </p:txBody>
      </p:sp>
      <p:sp>
        <p:nvSpPr>
          <p:cNvPr id="555" name="Shape 555"/>
          <p:cNvSpPr/>
          <p:nvPr/>
        </p:nvSpPr>
        <p:spPr>
          <a:xfrm>
            <a:off x="1905324" y="7450841"/>
            <a:ext cx="8054128"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TOKSĪNU DAUDZUMS, KAS VEIDOJAS ORGANISMĀ, IR PĀRĀK LIELS UN TAS NAV SPĒJĪGS TIK AR TIEM GALĀ PATSTĀVĪGI</a:t>
            </a:r>
          </a:p>
        </p:txBody>
      </p:sp>
      <p:sp>
        <p:nvSpPr>
          <p:cNvPr id="556" name="Shape 556"/>
          <p:cNvSpPr/>
          <p:nvPr/>
        </p:nvSpPr>
        <p:spPr>
          <a:xfrm>
            <a:off x="11172090" y="7450841"/>
            <a:ext cx="5525409"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535353"/>
                </a:solidFill>
              </a:defRPr>
            </a:lvl1pPr>
          </a:lstStyle>
          <a:p>
            <a:r>
              <a:rPr lang="lv-LV" dirty="0"/>
              <a:t>AGRESĪVA ĀRĒJĀS VIDES IEDARBĪBA</a:t>
            </a:r>
            <a:endParaRPr dirty="0"/>
          </a:p>
        </p:txBody>
      </p:sp>
      <p:sp>
        <p:nvSpPr>
          <p:cNvPr id="557" name="Shape 557"/>
          <p:cNvSpPr/>
          <p:nvPr/>
        </p:nvSpPr>
        <p:spPr>
          <a:xfrm>
            <a:off x="18082942" y="7450841"/>
            <a:ext cx="6275832"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ŪDENS TRŪKUMS ORGANISMĀ</a:t>
            </a:r>
            <a:endParaRPr dirty="0"/>
          </a:p>
        </p:txBody>
      </p:sp>
      <p:pic>
        <p:nvPicPr>
          <p:cNvPr id="558" name="image15.png"/>
          <p:cNvPicPr>
            <a:picLocks noChangeAspect="1"/>
          </p:cNvPicPr>
          <p:nvPr/>
        </p:nvPicPr>
        <p:blipFill>
          <a:blip r:embed="rId4"/>
          <a:stretch>
            <a:fillRect/>
          </a:stretch>
        </p:blipFill>
        <p:spPr>
          <a:xfrm>
            <a:off x="1997741" y="4684419"/>
            <a:ext cx="2437447" cy="2378330"/>
          </a:xfrm>
          <a:prstGeom prst="rect">
            <a:avLst/>
          </a:prstGeom>
          <a:ln w="12700">
            <a:miter lim="400000"/>
          </a:ln>
        </p:spPr>
      </p:pic>
      <p:pic>
        <p:nvPicPr>
          <p:cNvPr id="559" name="image16.png"/>
          <p:cNvPicPr>
            <a:picLocks noChangeAspect="1"/>
          </p:cNvPicPr>
          <p:nvPr/>
        </p:nvPicPr>
        <p:blipFill>
          <a:blip r:embed="rId5"/>
          <a:stretch>
            <a:fillRect/>
          </a:stretch>
        </p:blipFill>
        <p:spPr>
          <a:xfrm>
            <a:off x="18196501" y="4701121"/>
            <a:ext cx="1588211" cy="2344924"/>
          </a:xfrm>
          <a:prstGeom prst="rect">
            <a:avLst/>
          </a:prstGeom>
          <a:ln w="12700">
            <a:miter lim="400000"/>
          </a:ln>
        </p:spPr>
      </p:pic>
      <p:pic>
        <p:nvPicPr>
          <p:cNvPr id="560" name="image17.png"/>
          <p:cNvPicPr>
            <a:picLocks noChangeAspect="1"/>
          </p:cNvPicPr>
          <p:nvPr/>
        </p:nvPicPr>
        <p:blipFill>
          <a:blip r:embed="rId6"/>
          <a:stretch>
            <a:fillRect/>
          </a:stretch>
        </p:blipFill>
        <p:spPr>
          <a:xfrm>
            <a:off x="11334191" y="4677159"/>
            <a:ext cx="2187453" cy="2283748"/>
          </a:xfrm>
          <a:prstGeom prst="rect">
            <a:avLst/>
          </a:prstGeom>
          <a:ln w="12700">
            <a:miter lim="400000"/>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 name="image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65" name="Shape 565"/>
          <p:cNvSpPr/>
          <p:nvPr/>
        </p:nvSpPr>
        <p:spPr>
          <a:xfrm>
            <a:off x="1914439" y="1060443"/>
            <a:ext cx="12025714" cy="1203649"/>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110000"/>
              </a:lnSpc>
              <a:defRPr sz="6600" b="1" cap="all">
                <a:solidFill>
                  <a:srgbClr val="E0397A"/>
                </a:solidFill>
              </a:defRPr>
            </a:pPr>
            <a:r>
              <a:rPr lang="lv-LV" dirty="0">
                <a:solidFill>
                  <a:srgbClr val="535353"/>
                </a:solidFill>
              </a:rPr>
              <a:t>INTOKSIKĀCIJAS </a:t>
            </a:r>
            <a:r>
              <a:rPr lang="lv-LV" dirty="0"/>
              <a:t>SIMPTOMI:</a:t>
            </a:r>
            <a:endParaRPr dirty="0">
              <a:solidFill>
                <a:srgbClr val="535353"/>
              </a:solidFill>
            </a:endParaRPr>
          </a:p>
        </p:txBody>
      </p:sp>
      <p:sp>
        <p:nvSpPr>
          <p:cNvPr id="566" name="Shape 566"/>
          <p:cNvSpPr/>
          <p:nvPr/>
        </p:nvSpPr>
        <p:spPr>
          <a:xfrm>
            <a:off x="16514937" y="4099859"/>
            <a:ext cx="3965124"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HRONISKU SASLIMŠANU SAASINĀŠANĀS</a:t>
            </a:r>
            <a:endParaRPr dirty="0"/>
          </a:p>
        </p:txBody>
      </p:sp>
      <p:sp>
        <p:nvSpPr>
          <p:cNvPr id="567" name="Shape 567"/>
          <p:cNvSpPr/>
          <p:nvPr/>
        </p:nvSpPr>
        <p:spPr>
          <a:xfrm>
            <a:off x="16513778" y="8471499"/>
            <a:ext cx="3373621"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lvl1pPr>
              <a:defRPr b="1" cap="all">
                <a:solidFill>
                  <a:srgbClr val="535353"/>
                </a:solidFill>
              </a:defRPr>
            </a:lvl1pPr>
          </a:lstStyle>
          <a:p>
            <a:r>
              <a:rPr lang="lv-LV" dirty="0"/>
              <a:t>NERVU SISTĒMAS TRAUCĒJUMI</a:t>
            </a:r>
            <a:endParaRPr dirty="0"/>
          </a:p>
        </p:txBody>
      </p:sp>
      <p:sp>
        <p:nvSpPr>
          <p:cNvPr id="568" name="Shape 568"/>
          <p:cNvSpPr/>
          <p:nvPr/>
        </p:nvSpPr>
        <p:spPr>
          <a:xfrm>
            <a:off x="20141911" y="7536859"/>
            <a:ext cx="3626392"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lgn="ctr">
              <a:defRPr b="1" cap="all">
                <a:solidFill>
                  <a:srgbClr val="535353"/>
                </a:solidFill>
              </a:defRPr>
            </a:pPr>
            <a:r>
              <a:rPr lang="lv-LV" dirty="0"/>
              <a:t>NENOVĒRŠANAS IZMAIŅAS ORGĀNOS</a:t>
            </a:r>
            <a:endParaRPr dirty="0"/>
          </a:p>
        </p:txBody>
      </p:sp>
      <p:sp>
        <p:nvSpPr>
          <p:cNvPr id="569" name="Shape 569"/>
          <p:cNvSpPr/>
          <p:nvPr/>
        </p:nvSpPr>
        <p:spPr>
          <a:xfrm>
            <a:off x="3644215" y="4403071"/>
            <a:ext cx="3365386"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VISPĀRĒJS NOGURUMS</a:t>
            </a:r>
            <a:endParaRPr dirty="0"/>
          </a:p>
        </p:txBody>
      </p:sp>
      <p:sp>
        <p:nvSpPr>
          <p:cNvPr id="570" name="Shape 570"/>
          <p:cNvSpPr/>
          <p:nvPr/>
        </p:nvSpPr>
        <p:spPr>
          <a:xfrm>
            <a:off x="3640098" y="8226703"/>
            <a:ext cx="3373619" cy="2142880"/>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KAULU LAUŠANA UN SĀPES MUSKUĻOS</a:t>
            </a:r>
            <a:endParaRPr dirty="0"/>
          </a:p>
        </p:txBody>
      </p:sp>
      <p:sp>
        <p:nvSpPr>
          <p:cNvPr id="571" name="Shape 571"/>
          <p:cNvSpPr/>
          <p:nvPr/>
        </p:nvSpPr>
        <p:spPr>
          <a:xfrm>
            <a:off x="9520553" y="8757249"/>
            <a:ext cx="4337195" cy="1157995"/>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ALERĢISKAS REAKCIJAS</a:t>
            </a:r>
            <a:endParaRPr dirty="0"/>
          </a:p>
        </p:txBody>
      </p:sp>
      <p:sp>
        <p:nvSpPr>
          <p:cNvPr id="572" name="Shape 572"/>
          <p:cNvSpPr/>
          <p:nvPr/>
        </p:nvSpPr>
        <p:spPr>
          <a:xfrm>
            <a:off x="9535803" y="4223179"/>
            <a:ext cx="3626395" cy="1650438"/>
          </a:xfrm>
          <a:prstGeom prst="rect">
            <a:avLst/>
          </a:prstGeom>
          <a:ln w="12700">
            <a:miter lim="400000"/>
          </a:ln>
          <a:extLst>
            <a:ext uri="{C572A759-6A51-4108-AA02-DFA0A04FC94B}">
              <ma14:wrappingTextBoxFlag xmlns:ma14="http://schemas.microsoft.com/office/mac/drawingml/2011/main" xmlns="" val="1"/>
            </a:ext>
          </a:extLst>
        </p:spPr>
        <p:txBody>
          <a:bodyPr lIns="85718" tIns="85718" rIns="85718" bIns="85718">
            <a:spAutoFit/>
          </a:bodyPr>
          <a:lstStyle/>
          <a:p>
            <a:pPr>
              <a:defRPr b="1" cap="all">
                <a:solidFill>
                  <a:srgbClr val="535353"/>
                </a:solidFill>
              </a:defRPr>
            </a:pPr>
            <a:r>
              <a:rPr lang="lv-LV" dirty="0"/>
              <a:t>HRONISKU SASLIMŠANU PARĀDĪŠANĀS</a:t>
            </a:r>
            <a:endParaRPr dirty="0"/>
          </a:p>
        </p:txBody>
      </p:sp>
      <p:grpSp>
        <p:nvGrpSpPr>
          <p:cNvPr id="575" name="Group 575"/>
          <p:cNvGrpSpPr/>
          <p:nvPr/>
        </p:nvGrpSpPr>
        <p:grpSpPr>
          <a:xfrm>
            <a:off x="20812106" y="5105400"/>
            <a:ext cx="2286007" cy="2286000"/>
            <a:chOff x="0" y="0"/>
            <a:chExt cx="2286006" cy="2286000"/>
          </a:xfrm>
        </p:grpSpPr>
        <p:sp>
          <p:nvSpPr>
            <p:cNvPr id="573" name="Shape 573"/>
            <p:cNvSpPr/>
            <p:nvPr/>
          </p:nvSpPr>
          <p:spPr>
            <a:xfrm>
              <a:off x="0" y="0"/>
              <a:ext cx="2286007" cy="2286000"/>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74" name="image18.png"/>
            <p:cNvPicPr>
              <a:picLocks noChangeAspect="1"/>
            </p:cNvPicPr>
            <p:nvPr/>
          </p:nvPicPr>
          <p:blipFill>
            <a:blip r:embed="rId4"/>
            <a:stretch>
              <a:fillRect/>
            </a:stretch>
          </p:blipFill>
          <p:spPr>
            <a:xfrm>
              <a:off x="457869" y="457867"/>
              <a:ext cx="1370267" cy="1370266"/>
            </a:xfrm>
            <a:prstGeom prst="rect">
              <a:avLst/>
            </a:prstGeom>
            <a:ln w="12700" cap="flat">
              <a:noFill/>
              <a:miter lim="400000"/>
            </a:ln>
            <a:effectLst/>
          </p:spPr>
        </p:pic>
      </p:grpSp>
      <p:grpSp>
        <p:nvGrpSpPr>
          <p:cNvPr id="583" name="Group 583"/>
          <p:cNvGrpSpPr/>
          <p:nvPr/>
        </p:nvGrpSpPr>
        <p:grpSpPr>
          <a:xfrm>
            <a:off x="1851549" y="2692086"/>
            <a:ext cx="20103563" cy="9772588"/>
            <a:chOff x="0" y="-1"/>
            <a:chExt cx="20103562" cy="9772586"/>
          </a:xfrm>
        </p:grpSpPr>
        <p:sp>
          <p:nvSpPr>
            <p:cNvPr id="576" name="Shape 576"/>
            <p:cNvSpPr/>
            <p:nvPr/>
          </p:nvSpPr>
          <p:spPr>
            <a:xfrm flipH="1">
              <a:off x="254638" y="1346510"/>
              <a:ext cx="4" cy="8172076"/>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77" name="Shape 577"/>
            <p:cNvSpPr/>
            <p:nvPr/>
          </p:nvSpPr>
          <p:spPr>
            <a:xfrm>
              <a:off x="-1" y="9523833"/>
              <a:ext cx="6259306" cy="4"/>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78" name="Shape 578"/>
            <p:cNvSpPr/>
            <p:nvPr/>
          </p:nvSpPr>
          <p:spPr>
            <a:xfrm flipV="1">
              <a:off x="6280082" y="177874"/>
              <a:ext cx="4" cy="9594712"/>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79" name="Shape 579"/>
            <p:cNvSpPr/>
            <p:nvPr/>
          </p:nvSpPr>
          <p:spPr>
            <a:xfrm>
              <a:off x="6322510" y="264234"/>
              <a:ext cx="6759566" cy="4"/>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80" name="Shape 580"/>
            <p:cNvSpPr/>
            <p:nvPr/>
          </p:nvSpPr>
          <p:spPr>
            <a:xfrm flipH="1">
              <a:off x="13184369" y="-2"/>
              <a:ext cx="4" cy="9594712"/>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81" name="Shape 581"/>
            <p:cNvSpPr/>
            <p:nvPr/>
          </p:nvSpPr>
          <p:spPr>
            <a:xfrm>
              <a:off x="13273241" y="9523833"/>
              <a:ext cx="6759568" cy="4"/>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sp>
          <p:nvSpPr>
            <p:cNvPr id="582" name="Shape 582"/>
            <p:cNvSpPr/>
            <p:nvPr/>
          </p:nvSpPr>
          <p:spPr>
            <a:xfrm flipV="1">
              <a:off x="20103558" y="6553490"/>
              <a:ext cx="4" cy="3219096"/>
            </a:xfrm>
            <a:prstGeom prst="line">
              <a:avLst/>
            </a:prstGeom>
            <a:noFill/>
            <a:ln w="88900" cap="rnd">
              <a:solidFill>
                <a:srgbClr val="DE3D7B"/>
              </a:solidFill>
              <a:custDash>
                <a:ds d="100000" sp="200000"/>
              </a:custDash>
              <a:round/>
              <a:tailEnd type="triangle" w="med" len="med"/>
            </a:ln>
            <a:effectLst/>
          </p:spPr>
          <p:txBody>
            <a:bodyPr wrap="square" lIns="45718" tIns="45718" rIns="45718" bIns="45718" numCol="1" anchor="t">
              <a:noAutofit/>
            </a:bodyPr>
            <a:lstStyle/>
            <a:p>
              <a:endParaRPr/>
            </a:p>
          </p:txBody>
        </p:sp>
      </p:grpSp>
      <p:grpSp>
        <p:nvGrpSpPr>
          <p:cNvPr id="602" name="Group 602"/>
          <p:cNvGrpSpPr/>
          <p:nvPr/>
        </p:nvGrpSpPr>
        <p:grpSpPr>
          <a:xfrm>
            <a:off x="1007633" y="3836028"/>
            <a:ext cx="15171295" cy="6595420"/>
            <a:chOff x="-2" y="-2"/>
            <a:chExt cx="15171293" cy="6595418"/>
          </a:xfrm>
        </p:grpSpPr>
        <p:grpSp>
          <p:nvGrpSpPr>
            <p:cNvPr id="586" name="Group 586"/>
            <p:cNvGrpSpPr/>
            <p:nvPr/>
          </p:nvGrpSpPr>
          <p:grpSpPr>
            <a:xfrm>
              <a:off x="-3" y="-3"/>
              <a:ext cx="2286005" cy="2286009"/>
              <a:chOff x="-1" y="-1"/>
              <a:chExt cx="2286004" cy="2286007"/>
            </a:xfrm>
          </p:grpSpPr>
          <p:sp>
            <p:nvSpPr>
              <p:cNvPr id="584" name="Shape 584"/>
              <p:cNvSpPr/>
              <p:nvPr/>
            </p:nvSpPr>
            <p:spPr>
              <a:xfrm>
                <a:off x="-2" y="-2"/>
                <a:ext cx="2286006"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85" name="image19.png"/>
              <p:cNvPicPr>
                <a:picLocks noChangeAspect="1"/>
              </p:cNvPicPr>
              <p:nvPr/>
            </p:nvPicPr>
            <p:blipFill>
              <a:blip r:embed="rId5"/>
              <a:stretch>
                <a:fillRect/>
              </a:stretch>
            </p:blipFill>
            <p:spPr>
              <a:xfrm>
                <a:off x="716331" y="328133"/>
                <a:ext cx="853341" cy="1629740"/>
              </a:xfrm>
              <a:prstGeom prst="rect">
                <a:avLst/>
              </a:prstGeom>
              <a:ln w="12700" cap="flat">
                <a:noFill/>
                <a:miter lim="400000"/>
              </a:ln>
              <a:effectLst/>
            </p:spPr>
          </p:pic>
        </p:grpSp>
        <p:grpSp>
          <p:nvGrpSpPr>
            <p:cNvPr id="589" name="Group 589"/>
            <p:cNvGrpSpPr/>
            <p:nvPr/>
          </p:nvGrpSpPr>
          <p:grpSpPr>
            <a:xfrm>
              <a:off x="-3" y="4309408"/>
              <a:ext cx="2286009" cy="2286009"/>
              <a:chOff x="-1" y="-1"/>
              <a:chExt cx="2286007" cy="2286007"/>
            </a:xfrm>
          </p:grpSpPr>
          <p:sp>
            <p:nvSpPr>
              <p:cNvPr id="587" name="Shape 587"/>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88" name="image20.png"/>
              <p:cNvPicPr>
                <a:picLocks noChangeAspect="1"/>
              </p:cNvPicPr>
              <p:nvPr/>
            </p:nvPicPr>
            <p:blipFill>
              <a:blip r:embed="rId6"/>
              <a:stretch>
                <a:fillRect/>
              </a:stretch>
            </p:blipFill>
            <p:spPr>
              <a:xfrm>
                <a:off x="417106" y="417106"/>
                <a:ext cx="1558994" cy="1558994"/>
              </a:xfrm>
              <a:prstGeom prst="rect">
                <a:avLst/>
              </a:prstGeom>
              <a:ln w="12700" cap="flat">
                <a:noFill/>
                <a:miter lim="400000"/>
              </a:ln>
              <a:effectLst/>
            </p:spPr>
          </p:pic>
        </p:grpSp>
        <p:grpSp>
          <p:nvGrpSpPr>
            <p:cNvPr id="592" name="Group 592"/>
            <p:cNvGrpSpPr/>
            <p:nvPr/>
          </p:nvGrpSpPr>
          <p:grpSpPr>
            <a:xfrm>
              <a:off x="5936544" y="4309408"/>
              <a:ext cx="2286009" cy="2286009"/>
              <a:chOff x="-1" y="-1"/>
              <a:chExt cx="2286007" cy="2286007"/>
            </a:xfrm>
          </p:grpSpPr>
          <p:sp>
            <p:nvSpPr>
              <p:cNvPr id="590" name="Shape 590"/>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91" name="image21.png"/>
              <p:cNvPicPr>
                <a:picLocks noChangeAspect="1"/>
              </p:cNvPicPr>
              <p:nvPr/>
            </p:nvPicPr>
            <p:blipFill>
              <a:blip r:embed="rId7"/>
              <a:stretch>
                <a:fillRect/>
              </a:stretch>
            </p:blipFill>
            <p:spPr>
              <a:xfrm>
                <a:off x="541079" y="385381"/>
                <a:ext cx="1343881" cy="1429330"/>
              </a:xfrm>
              <a:prstGeom prst="rect">
                <a:avLst/>
              </a:prstGeom>
              <a:ln w="12700" cap="flat">
                <a:noFill/>
                <a:miter lim="400000"/>
              </a:ln>
              <a:effectLst/>
            </p:spPr>
          </p:pic>
        </p:grpSp>
        <p:grpSp>
          <p:nvGrpSpPr>
            <p:cNvPr id="595" name="Group 595"/>
            <p:cNvGrpSpPr/>
            <p:nvPr/>
          </p:nvGrpSpPr>
          <p:grpSpPr>
            <a:xfrm>
              <a:off x="5936544" y="-3"/>
              <a:ext cx="2286009" cy="2286009"/>
              <a:chOff x="-1" y="-1"/>
              <a:chExt cx="2286007" cy="2286007"/>
            </a:xfrm>
          </p:grpSpPr>
          <p:sp>
            <p:nvSpPr>
              <p:cNvPr id="593" name="Shape 593"/>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94" name="image22.png"/>
              <p:cNvPicPr>
                <a:picLocks noChangeAspect="1"/>
              </p:cNvPicPr>
              <p:nvPr/>
            </p:nvPicPr>
            <p:blipFill>
              <a:blip r:embed="rId8"/>
              <a:stretch>
                <a:fillRect/>
              </a:stretch>
            </p:blipFill>
            <p:spPr>
              <a:xfrm>
                <a:off x="383576" y="383889"/>
                <a:ext cx="1589269" cy="1643142"/>
              </a:xfrm>
              <a:prstGeom prst="rect">
                <a:avLst/>
              </a:prstGeom>
              <a:ln w="12700" cap="flat">
                <a:noFill/>
                <a:miter lim="400000"/>
              </a:ln>
              <a:effectLst/>
            </p:spPr>
          </p:pic>
        </p:grpSp>
        <p:grpSp>
          <p:nvGrpSpPr>
            <p:cNvPr id="598" name="Group 598"/>
            <p:cNvGrpSpPr/>
            <p:nvPr/>
          </p:nvGrpSpPr>
          <p:grpSpPr>
            <a:xfrm>
              <a:off x="12885283" y="-3"/>
              <a:ext cx="2286009" cy="2286009"/>
              <a:chOff x="-1" y="-1"/>
              <a:chExt cx="2286007" cy="2286007"/>
            </a:xfrm>
          </p:grpSpPr>
          <p:sp>
            <p:nvSpPr>
              <p:cNvPr id="596" name="Shape 596"/>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597" name="image23.png"/>
              <p:cNvPicPr>
                <a:picLocks noChangeAspect="1"/>
              </p:cNvPicPr>
              <p:nvPr/>
            </p:nvPicPr>
            <p:blipFill>
              <a:blip r:embed="rId9"/>
              <a:stretch>
                <a:fillRect/>
              </a:stretch>
            </p:blipFill>
            <p:spPr>
              <a:xfrm>
                <a:off x="348368" y="699529"/>
                <a:ext cx="1589268" cy="914290"/>
              </a:xfrm>
              <a:prstGeom prst="rect">
                <a:avLst/>
              </a:prstGeom>
              <a:ln w="12700" cap="flat">
                <a:noFill/>
                <a:miter lim="400000"/>
              </a:ln>
              <a:effectLst/>
            </p:spPr>
          </p:pic>
        </p:grpSp>
        <p:grpSp>
          <p:nvGrpSpPr>
            <p:cNvPr id="601" name="Group 601"/>
            <p:cNvGrpSpPr/>
            <p:nvPr/>
          </p:nvGrpSpPr>
          <p:grpSpPr>
            <a:xfrm>
              <a:off x="12885283" y="4309408"/>
              <a:ext cx="2286009" cy="2286009"/>
              <a:chOff x="-1" y="-1"/>
              <a:chExt cx="2286007" cy="2286007"/>
            </a:xfrm>
          </p:grpSpPr>
          <p:sp>
            <p:nvSpPr>
              <p:cNvPr id="599" name="Shape 599"/>
              <p:cNvSpPr/>
              <p:nvPr/>
            </p:nvSpPr>
            <p:spPr>
              <a:xfrm>
                <a:off x="-2" y="-2"/>
                <a:ext cx="2286009" cy="2286009"/>
              </a:xfrm>
              <a:prstGeom prst="ellipse">
                <a:avLst/>
              </a:prstGeom>
              <a:solidFill>
                <a:srgbClr val="EAEAEA"/>
              </a:solidFill>
              <a:ln w="63500" cap="flat">
                <a:solidFill>
                  <a:srgbClr val="E43078"/>
                </a:solidFill>
                <a:prstDash val="solid"/>
                <a:round/>
              </a:ln>
              <a:effectLst/>
            </p:spPr>
            <p:txBody>
              <a:bodyPr wrap="square" lIns="85718" tIns="85718" rIns="85718" bIns="85718" numCol="1" anchor="ctr">
                <a:noAutofit/>
              </a:bodyPr>
              <a:lstStyle/>
              <a:p>
                <a:endParaRPr/>
              </a:p>
            </p:txBody>
          </p:sp>
          <p:pic>
            <p:nvPicPr>
              <p:cNvPr id="600" name="image24.png"/>
              <p:cNvPicPr>
                <a:picLocks noChangeAspect="1"/>
              </p:cNvPicPr>
              <p:nvPr/>
            </p:nvPicPr>
            <p:blipFill>
              <a:blip r:embed="rId10"/>
              <a:stretch>
                <a:fillRect/>
              </a:stretch>
            </p:blipFill>
            <p:spPr>
              <a:xfrm>
                <a:off x="536000" y="363369"/>
                <a:ext cx="1375673" cy="1473356"/>
              </a:xfrm>
              <a:prstGeom prst="rect">
                <a:avLst/>
              </a:prstGeom>
              <a:ln w="12700" cap="flat">
                <a:noFill/>
                <a:miter lim="400000"/>
              </a:ln>
              <a:effectLst/>
            </p:spPr>
          </p:pic>
        </p:grpSp>
      </p:gr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8" name="Group 608"/>
          <p:cNvGrpSpPr/>
          <p:nvPr/>
        </p:nvGrpSpPr>
        <p:grpSpPr>
          <a:xfrm>
            <a:off x="-7" y="-575793"/>
            <a:ext cx="24794123" cy="15765000"/>
            <a:chOff x="-2" y="0"/>
            <a:chExt cx="24794121" cy="15764998"/>
          </a:xfrm>
        </p:grpSpPr>
        <p:pic>
          <p:nvPicPr>
            <p:cNvPr id="606" name="image13.png"/>
            <p:cNvPicPr>
              <a:picLocks noChangeAspect="1"/>
            </p:cNvPicPr>
            <p:nvPr/>
          </p:nvPicPr>
          <p:blipFill>
            <a:blip r:embed="rId3"/>
            <a:stretch>
              <a:fillRect/>
            </a:stretch>
          </p:blipFill>
          <p:spPr>
            <a:xfrm>
              <a:off x="-3" y="579362"/>
              <a:ext cx="24384012" cy="13708868"/>
            </a:xfrm>
            <a:prstGeom prst="rect">
              <a:avLst/>
            </a:prstGeom>
            <a:ln w="12700" cap="flat">
              <a:noFill/>
              <a:miter lim="400000"/>
            </a:ln>
            <a:effectLst/>
          </p:spPr>
        </p:pic>
        <p:pic>
          <p:nvPicPr>
            <p:cNvPr id="607" name="image25.png"/>
            <p:cNvPicPr>
              <a:picLocks noChangeAspect="1"/>
            </p:cNvPicPr>
            <p:nvPr/>
          </p:nvPicPr>
          <p:blipFill>
            <a:blip r:embed="rId4"/>
            <a:stretch>
              <a:fillRect/>
            </a:stretch>
          </p:blipFill>
          <p:spPr>
            <a:xfrm>
              <a:off x="13683191" y="0"/>
              <a:ext cx="11110929" cy="15765000"/>
            </a:xfrm>
            <a:prstGeom prst="rect">
              <a:avLst/>
            </a:prstGeom>
            <a:ln w="12700" cap="flat">
              <a:noFill/>
              <a:miter lim="400000"/>
            </a:ln>
            <a:effectLst/>
          </p:spPr>
        </p:pic>
      </p:grpSp>
      <p:sp>
        <p:nvSpPr>
          <p:cNvPr id="609" name="Shape 609"/>
          <p:cNvSpPr/>
          <p:nvPr/>
        </p:nvSpPr>
        <p:spPr>
          <a:xfrm>
            <a:off x="1915623" y="3571921"/>
            <a:ext cx="9342287" cy="6148913"/>
          </a:xfrm>
          <a:prstGeom prst="rect">
            <a:avLst/>
          </a:prstGeom>
          <a:ln w="12700">
            <a:miter lim="400000"/>
          </a:ln>
          <a:extLst>
            <a:ext uri="{C572A759-6A51-4108-AA02-DFA0A04FC94B}">
              <ma14:wrappingTextBoxFlag xmlns:ma14="http://schemas.microsoft.com/office/mac/drawingml/2011/main" xmlns="" val="1"/>
            </a:ext>
          </a:extLst>
        </p:spPr>
        <p:txBody>
          <a:bodyPr wrap="none" lIns="85718" tIns="85718" rIns="85718" bIns="85718">
            <a:spAutoFit/>
          </a:bodyPr>
          <a:lstStyle/>
          <a:p>
            <a:pPr>
              <a:lnSpc>
                <a:spcPct val="110000"/>
              </a:lnSpc>
              <a:defRPr sz="9000" b="1" cap="all">
                <a:solidFill>
                  <a:srgbClr val="FFFFFF"/>
                </a:solidFill>
              </a:defRPr>
            </a:pPr>
            <a:r>
              <a:rPr lang="lv-LV" dirty="0"/>
              <a:t>KĀ PALĪDZĒT</a:t>
            </a:r>
          </a:p>
          <a:p>
            <a:pPr>
              <a:lnSpc>
                <a:spcPct val="110000"/>
              </a:lnSpc>
              <a:defRPr sz="9000" b="1" cap="all">
                <a:solidFill>
                  <a:srgbClr val="FFFFFF"/>
                </a:solidFill>
              </a:defRPr>
            </a:pPr>
            <a:r>
              <a:rPr lang="lv-LV" dirty="0"/>
              <a:t>ORGANISMA</a:t>
            </a:r>
            <a:endParaRPr dirty="0"/>
          </a:p>
          <a:p>
            <a:pPr>
              <a:lnSpc>
                <a:spcPct val="110000"/>
              </a:lnSpc>
              <a:defRPr sz="9000" b="1" cap="all">
                <a:solidFill>
                  <a:srgbClr val="F282B4"/>
                </a:solidFill>
              </a:defRPr>
            </a:pPr>
            <a:r>
              <a:rPr lang="lv-LV" dirty="0"/>
              <a:t>ATBRĪVOTIES</a:t>
            </a:r>
            <a:endParaRPr dirty="0"/>
          </a:p>
          <a:p>
            <a:pPr>
              <a:lnSpc>
                <a:spcPct val="110000"/>
              </a:lnSpc>
              <a:defRPr sz="9000" b="1" cap="all">
                <a:solidFill>
                  <a:srgbClr val="FFFFFF"/>
                </a:solidFill>
              </a:defRPr>
            </a:pPr>
            <a:r>
              <a:rPr lang="lv-LV" dirty="0"/>
              <a:t>NO TOKSĪNIEM</a:t>
            </a:r>
            <a:r>
              <a:rPr dirty="0"/>
              <a:t>?</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image5.pn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614" name="image26.png"/>
          <p:cNvPicPr>
            <a:picLocks noChangeAspect="1"/>
          </p:cNvPicPr>
          <p:nvPr/>
        </p:nvPicPr>
        <p:blipFill>
          <a:blip r:embed="rId4"/>
          <a:srcRect l="10408" t="1179" r="29660" b="16683"/>
          <a:stretch>
            <a:fillRect/>
          </a:stretch>
        </p:blipFill>
        <p:spPr>
          <a:xfrm>
            <a:off x="12099246" y="1311075"/>
            <a:ext cx="12328635" cy="11265995"/>
          </a:xfrm>
          <a:prstGeom prst="rect">
            <a:avLst/>
          </a:prstGeom>
          <a:ln w="88900">
            <a:solidFill>
              <a:srgbClr val="E23579"/>
            </a:solidFill>
          </a:ln>
        </p:spPr>
      </p:pic>
      <p:grpSp>
        <p:nvGrpSpPr>
          <p:cNvPr id="619" name="Group 619"/>
          <p:cNvGrpSpPr/>
          <p:nvPr/>
        </p:nvGrpSpPr>
        <p:grpSpPr>
          <a:xfrm>
            <a:off x="1687507" y="3207541"/>
            <a:ext cx="6491469" cy="3154661"/>
            <a:chOff x="-2" y="-1"/>
            <a:chExt cx="6491467" cy="3154660"/>
          </a:xfrm>
        </p:grpSpPr>
        <p:sp>
          <p:nvSpPr>
            <p:cNvPr id="615" name="Shape 615"/>
            <p:cNvSpPr/>
            <p:nvPr/>
          </p:nvSpPr>
          <p:spPr>
            <a:xfrm>
              <a:off x="891" y="-1"/>
              <a:ext cx="3035999"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16" name="Shape 616"/>
            <p:cNvSpPr/>
            <p:nvPr/>
          </p:nvSpPr>
          <p:spPr>
            <a:xfrm>
              <a:off x="3571" y="495300"/>
              <a:ext cx="3197825"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17" name="Shape 617"/>
            <p:cNvSpPr/>
            <p:nvPr/>
          </p:nvSpPr>
          <p:spPr>
            <a:xfrm>
              <a:off x="-2" y="927100"/>
              <a:ext cx="4410278"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18" name="Shape 618"/>
            <p:cNvSpPr/>
            <p:nvPr/>
          </p:nvSpPr>
          <p:spPr>
            <a:xfrm>
              <a:off x="215628" y="26895"/>
              <a:ext cx="6275837" cy="31277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p>
              <a:pPr defTabSz="914400">
                <a:defRPr b="1" cap="all" spc="-1">
                  <a:solidFill>
                    <a:srgbClr val="FFFFFF"/>
                  </a:solidFill>
                </a:defRPr>
              </a:pPr>
              <a:r>
                <a:rPr lang="lv-LV" dirty="0"/>
                <a:t>VLADIMIRS</a:t>
              </a:r>
            </a:p>
            <a:p>
              <a:pPr defTabSz="914400">
                <a:defRPr b="1" cap="all" spc="-1">
                  <a:solidFill>
                    <a:srgbClr val="FFFFFF"/>
                  </a:solidFill>
                </a:defRPr>
              </a:pPr>
              <a:r>
                <a:rPr lang="lv-LV" dirty="0"/>
                <a:t>MATVEJEVIČS</a:t>
              </a:r>
            </a:p>
            <a:p>
              <a:pPr defTabSz="914400">
                <a:defRPr b="1" cap="all" spc="-1">
                  <a:solidFill>
                    <a:srgbClr val="FFFFFF"/>
                  </a:solidFill>
                </a:defRPr>
              </a:pPr>
              <a:r>
                <a:rPr lang="lv-LV" dirty="0" err="1"/>
                <a:t>POdhamutņikovs</a:t>
              </a:r>
              <a:endParaRPr dirty="0"/>
            </a:p>
            <a:p>
              <a:pPr defTabSz="914400">
                <a:defRPr b="1" spc="-1">
                  <a:solidFill>
                    <a:srgbClr val="535353"/>
                  </a:solidFill>
                </a:defRPr>
              </a:pPr>
              <a:r>
                <a:rPr lang="lv-LV" dirty="0"/>
                <a:t>Medicīnas zinātņu doktors, nopelniem bagāts Krievijas ārsts, profesors</a:t>
              </a:r>
              <a:endParaRPr dirty="0"/>
            </a:p>
          </p:txBody>
        </p:sp>
      </p:grpSp>
      <p:grpSp>
        <p:nvGrpSpPr>
          <p:cNvPr id="624" name="Group 624"/>
          <p:cNvGrpSpPr/>
          <p:nvPr/>
        </p:nvGrpSpPr>
        <p:grpSpPr>
          <a:xfrm>
            <a:off x="1687508" y="8211340"/>
            <a:ext cx="6491467" cy="2641280"/>
            <a:chOff x="-1" y="-2"/>
            <a:chExt cx="6491466" cy="2641279"/>
          </a:xfrm>
        </p:grpSpPr>
        <p:sp>
          <p:nvSpPr>
            <p:cNvPr id="620" name="Shape 620"/>
            <p:cNvSpPr/>
            <p:nvPr/>
          </p:nvSpPr>
          <p:spPr>
            <a:xfrm>
              <a:off x="890" y="-2"/>
              <a:ext cx="2070701"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21" name="Shape 621"/>
            <p:cNvSpPr/>
            <p:nvPr/>
          </p:nvSpPr>
          <p:spPr>
            <a:xfrm>
              <a:off x="3569" y="469900"/>
              <a:ext cx="4075617"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22" name="Shape 622"/>
            <p:cNvSpPr/>
            <p:nvPr/>
          </p:nvSpPr>
          <p:spPr>
            <a:xfrm>
              <a:off x="-1" y="952500"/>
              <a:ext cx="4621417" cy="640560"/>
            </a:xfrm>
            <a:prstGeom prst="rect">
              <a:avLst/>
            </a:prstGeom>
            <a:solidFill>
              <a:srgbClr val="E43078"/>
            </a:solidFill>
            <a:ln w="12700" cap="flat">
              <a:noFill/>
              <a:miter lim="400000"/>
            </a:ln>
            <a:effectLst/>
          </p:spPr>
          <p:txBody>
            <a:bodyPr wrap="square" lIns="85718" tIns="85718" rIns="85718" bIns="85718" numCol="1" anchor="ctr">
              <a:noAutofit/>
            </a:bodyPr>
            <a:lstStyle/>
            <a:p>
              <a:endParaRPr/>
            </a:p>
          </p:txBody>
        </p:sp>
        <p:sp>
          <p:nvSpPr>
            <p:cNvPr id="623" name="Shape 623"/>
            <p:cNvSpPr/>
            <p:nvPr/>
          </p:nvSpPr>
          <p:spPr>
            <a:xfrm>
              <a:off x="215628" y="5955"/>
              <a:ext cx="6275837" cy="263532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85718" tIns="85718" rIns="85718" bIns="85718" numCol="1" anchor="t">
              <a:spAutoFit/>
            </a:bodyPr>
            <a:lstStyle/>
            <a:p>
              <a:pPr defTabSz="914400">
                <a:defRPr b="1" cap="all" spc="-1">
                  <a:solidFill>
                    <a:srgbClr val="FFFFFF"/>
                  </a:solidFill>
                </a:defRPr>
              </a:pPr>
              <a:r>
                <a:rPr lang="lv-LV" dirty="0"/>
                <a:t>OLGA</a:t>
              </a:r>
              <a:r>
                <a:rPr dirty="0"/>
                <a:t> </a:t>
              </a:r>
            </a:p>
            <a:p>
              <a:pPr defTabSz="914400">
                <a:defRPr b="1" cap="all" spc="-1">
                  <a:solidFill>
                    <a:srgbClr val="FFFFFF"/>
                  </a:solidFill>
                </a:defRPr>
              </a:pPr>
              <a:r>
                <a:rPr lang="lv-LV" dirty="0"/>
                <a:t>VALENTINOVNA</a:t>
              </a:r>
              <a:r>
                <a:rPr dirty="0"/>
                <a:t> </a:t>
              </a:r>
              <a:r>
                <a:rPr lang="lv-LV" dirty="0"/>
                <a:t>PODHAMUTŅIKOVA</a:t>
              </a:r>
              <a:endParaRPr dirty="0"/>
            </a:p>
            <a:p>
              <a:pPr defTabSz="914400">
                <a:defRPr b="1" spc="-2">
                  <a:solidFill>
                    <a:srgbClr val="535353"/>
                  </a:solidFill>
                </a:defRPr>
              </a:pPr>
              <a:r>
                <a:rPr lang="lv-LV" dirty="0"/>
                <a:t>Medicīnas zinātņu kandidāte, docente</a:t>
              </a:r>
              <a:endParaRPr dirty="0"/>
            </a:p>
          </p:txBody>
        </p:sp>
      </p:gr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5718" tIns="85718" rIns="85718" bIns="85718" numCol="1" spcCol="38100" rtlCol="0" anchor="ctr">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5718" tIns="85718" rIns="85718" bIns="85718" numCol="1" spcCol="38100" rtlCol="0" anchor="t">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
          <a:effectLst>
            <a:outerShdw blurRad="635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85718" tIns="85718" rIns="85718" bIns="85718" numCol="1" spcCol="38100" rtlCol="0" anchor="ctr">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85718" tIns="85718" rIns="85718" bIns="85718" numCol="1" spcCol="38100" rtlCol="0" anchor="t">
        <a:spAutoFit/>
      </a:bodyPr>
      <a:lstStyle>
        <a:defPPr marL="0" marR="0" indent="0" algn="l" defTabSz="1714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1912</Words>
  <Application>Microsoft Office PowerPoint</Application>
  <PresentationFormat>Произвольный</PresentationFormat>
  <Paragraphs>268</Paragraphs>
  <Slides>25</Slides>
  <Notes>19</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25</vt:i4>
      </vt:variant>
    </vt:vector>
  </HeadingPairs>
  <TitlesOfParts>
    <vt:vector size="29" baseType="lpstr">
      <vt:lpstr>Arial</vt:lpstr>
      <vt:lpstr>Arial Black</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Dzintra</dc:creator>
  <cp:lastModifiedBy>Павлов Павел</cp:lastModifiedBy>
  <cp:revision>27</cp:revision>
  <dcterms:modified xsi:type="dcterms:W3CDTF">2020-04-17T09:01:08Z</dcterms:modified>
</cp:coreProperties>
</file>